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sldIdLst>
    <p:sldId id="256" r:id="rId5"/>
    <p:sldId id="277" r:id="rId6"/>
    <p:sldId id="281" r:id="rId7"/>
    <p:sldId id="284" r:id="rId8"/>
    <p:sldId id="287" r:id="rId9"/>
    <p:sldId id="286" r:id="rId10"/>
    <p:sldId id="282" r:id="rId11"/>
    <p:sldId id="285" r:id="rId12"/>
    <p:sldId id="278" r:id="rId13"/>
    <p:sldId id="293" r:id="rId14"/>
    <p:sldId id="294" r:id="rId15"/>
    <p:sldId id="291" r:id="rId16"/>
    <p:sldId id="288" r:id="rId17"/>
    <p:sldId id="295" r:id="rId18"/>
    <p:sldId id="296" r:id="rId19"/>
    <p:sldId id="292" r:id="rId20"/>
    <p:sldId id="290" r:id="rId21"/>
    <p:sldId id="289" r:id="rId22"/>
    <p:sldId id="297" r:id="rId23"/>
    <p:sldId id="298" r:id="rId24"/>
    <p:sldId id="299" r:id="rId25"/>
    <p:sldId id="300" r:id="rId26"/>
    <p:sldId id="301" r:id="rId27"/>
    <p:sldId id="28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404" y="3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12/11/2021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12/11/2021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12/11/2021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12/11/2021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12/11/2021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8709"/>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fontScale="90000"/>
          </a:bodyPr>
          <a:lstStyle/>
          <a:p>
            <a:pPr algn="l"/>
            <a:r>
              <a:rPr lang="en-US" dirty="0">
                <a:solidFill>
                  <a:srgbClr val="FFFFFF"/>
                </a:solidFill>
              </a:rPr>
              <a:t>Transportation problem using linear programming </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Presented by - Hari Om </a:t>
            </a:r>
            <a:r>
              <a:rPr lang="en-US" dirty="0" err="1">
                <a:solidFill>
                  <a:srgbClr val="FFFFFF"/>
                </a:solidFill>
              </a:rPr>
              <a:t>Jee</a:t>
            </a:r>
            <a:r>
              <a:rPr lang="en-US" dirty="0">
                <a:solidFill>
                  <a:srgbClr val="FFFFFF"/>
                </a:solidFill>
              </a:rPr>
              <a:t> </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5B08A2-A51F-4ADC-ADDC-FAA9E99D0E43}"/>
              </a:ext>
            </a:extLst>
          </p:cNvPr>
          <p:cNvSpPr txBox="1"/>
          <p:nvPr/>
        </p:nvSpPr>
        <p:spPr>
          <a:xfrm>
            <a:off x="1027611" y="348343"/>
            <a:ext cx="7132320" cy="461665"/>
          </a:xfrm>
          <a:prstGeom prst="rect">
            <a:avLst/>
          </a:prstGeom>
          <a:noFill/>
        </p:spPr>
        <p:txBody>
          <a:bodyPr wrap="square" rtlCol="0">
            <a:spAutoFit/>
          </a:bodyPr>
          <a:lstStyle/>
          <a:p>
            <a:pPr algn="just"/>
            <a:r>
              <a:rPr lang="en-IN" sz="2400" b="1" dirty="0">
                <a:latin typeface="+mj-lt"/>
              </a:rPr>
              <a:t>Step4- </a:t>
            </a:r>
            <a:r>
              <a:rPr lang="en-US" sz="2400" b="0" i="0" dirty="0">
                <a:solidFill>
                  <a:srgbClr val="273239"/>
                </a:solidFill>
                <a:effectLst/>
                <a:latin typeface="+mj-lt"/>
              </a:rPr>
              <a:t>Proceeding in the same way, the final values of the cells will be: </a:t>
            </a:r>
            <a:endParaRPr lang="en-IN" sz="2400" b="1" dirty="0">
              <a:latin typeface="+mj-lt"/>
            </a:endParaRPr>
          </a:p>
        </p:txBody>
      </p:sp>
      <p:pic>
        <p:nvPicPr>
          <p:cNvPr id="22" name="Picture 21">
            <a:extLst>
              <a:ext uri="{FF2B5EF4-FFF2-40B4-BE49-F238E27FC236}">
                <a16:creationId xmlns:a16="http://schemas.microsoft.com/office/drawing/2014/main" id="{E16BBD3F-4F79-42CF-808D-D69A53666136}"/>
              </a:ext>
            </a:extLst>
          </p:cNvPr>
          <p:cNvPicPr>
            <a:picLocks noChangeAspect="1"/>
          </p:cNvPicPr>
          <p:nvPr/>
        </p:nvPicPr>
        <p:blipFill>
          <a:blip r:embed="rId2"/>
          <a:stretch>
            <a:fillRect/>
          </a:stretch>
        </p:blipFill>
        <p:spPr>
          <a:xfrm>
            <a:off x="1333720" y="939704"/>
            <a:ext cx="4208404" cy="2831108"/>
          </a:xfrm>
          <a:prstGeom prst="rect">
            <a:avLst/>
          </a:prstGeom>
        </p:spPr>
      </p:pic>
      <p:pic>
        <p:nvPicPr>
          <p:cNvPr id="24" name="Picture 23">
            <a:extLst>
              <a:ext uri="{FF2B5EF4-FFF2-40B4-BE49-F238E27FC236}">
                <a16:creationId xmlns:a16="http://schemas.microsoft.com/office/drawing/2014/main" id="{82530364-A81D-4A1B-AD6E-9ABDF2A477DF}"/>
              </a:ext>
            </a:extLst>
          </p:cNvPr>
          <p:cNvPicPr>
            <a:picLocks noChangeAspect="1"/>
          </p:cNvPicPr>
          <p:nvPr/>
        </p:nvPicPr>
        <p:blipFill>
          <a:blip r:embed="rId3"/>
          <a:stretch>
            <a:fillRect/>
          </a:stretch>
        </p:blipFill>
        <p:spPr>
          <a:xfrm>
            <a:off x="7189287" y="810008"/>
            <a:ext cx="4443953" cy="2831109"/>
          </a:xfrm>
          <a:prstGeom prst="rect">
            <a:avLst/>
          </a:prstGeom>
        </p:spPr>
      </p:pic>
      <p:pic>
        <p:nvPicPr>
          <p:cNvPr id="26" name="Picture 25">
            <a:extLst>
              <a:ext uri="{FF2B5EF4-FFF2-40B4-BE49-F238E27FC236}">
                <a16:creationId xmlns:a16="http://schemas.microsoft.com/office/drawing/2014/main" id="{62D7190D-C8E9-446E-9E78-E5BB4031A5A6}"/>
              </a:ext>
            </a:extLst>
          </p:cNvPr>
          <p:cNvPicPr>
            <a:picLocks noChangeAspect="1"/>
          </p:cNvPicPr>
          <p:nvPr/>
        </p:nvPicPr>
        <p:blipFill>
          <a:blip r:embed="rId4"/>
          <a:stretch>
            <a:fillRect/>
          </a:stretch>
        </p:blipFill>
        <p:spPr>
          <a:xfrm>
            <a:off x="4043981" y="3641117"/>
            <a:ext cx="4501049" cy="3011908"/>
          </a:xfrm>
          <a:prstGeom prst="rect">
            <a:avLst/>
          </a:prstGeom>
        </p:spPr>
      </p:pic>
    </p:spTree>
    <p:extLst>
      <p:ext uri="{BB962C8B-B14F-4D97-AF65-F5344CB8AC3E}">
        <p14:creationId xmlns:p14="http://schemas.microsoft.com/office/powerpoint/2010/main" val="3628464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CB2D68-856C-47A5-84AB-60C1F49F82E2}"/>
              </a:ext>
            </a:extLst>
          </p:cNvPr>
          <p:cNvSpPr>
            <a:spLocks noGrp="1"/>
          </p:cNvSpPr>
          <p:nvPr>
            <p:ph idx="1"/>
          </p:nvPr>
        </p:nvSpPr>
        <p:spPr>
          <a:xfrm>
            <a:off x="896983" y="696685"/>
            <a:ext cx="9803675" cy="5943600"/>
          </a:xfrm>
        </p:spPr>
        <p:txBody>
          <a:bodyPr>
            <a:normAutofit/>
          </a:bodyPr>
          <a:lstStyle/>
          <a:p>
            <a:r>
              <a:rPr lang="en-US" sz="2400" b="1" i="0" dirty="0">
                <a:solidFill>
                  <a:srgbClr val="273239"/>
                </a:solidFill>
                <a:effectLst/>
                <a:latin typeface="+mj-lt"/>
              </a:rPr>
              <a:t>Step5- </a:t>
            </a:r>
            <a:r>
              <a:rPr lang="en-US" sz="2400" b="0" i="0" dirty="0">
                <a:solidFill>
                  <a:srgbClr val="273239"/>
                </a:solidFill>
                <a:effectLst/>
                <a:latin typeface="+mj-lt"/>
              </a:rPr>
              <a:t>Now just multiply the allocated value with the respective cell value (i.e. the cost) and add all of them to get the basic solution i.e.</a:t>
            </a:r>
          </a:p>
          <a:p>
            <a:r>
              <a:rPr lang="en-US" sz="2400" b="1" i="0" dirty="0">
                <a:solidFill>
                  <a:srgbClr val="273239"/>
                </a:solidFill>
                <a:effectLst/>
                <a:latin typeface="+mj-lt"/>
              </a:rPr>
              <a:t> (250 * 3) + (50 * 1) + (300 * 6) + (100 * 5) + (300 * 3) + (200 * 2) = 4400 </a:t>
            </a:r>
            <a:endParaRPr lang="en-IN" sz="2400" b="1" dirty="0">
              <a:latin typeface="+mj-lt"/>
            </a:endParaRPr>
          </a:p>
        </p:txBody>
      </p:sp>
      <p:pic>
        <p:nvPicPr>
          <p:cNvPr id="5" name="Picture 4">
            <a:extLst>
              <a:ext uri="{FF2B5EF4-FFF2-40B4-BE49-F238E27FC236}">
                <a16:creationId xmlns:a16="http://schemas.microsoft.com/office/drawing/2014/main" id="{6BB208F1-B46D-4DE7-AF70-F0DC772BA919}"/>
              </a:ext>
            </a:extLst>
          </p:cNvPr>
          <p:cNvPicPr>
            <a:picLocks noChangeAspect="1"/>
          </p:cNvPicPr>
          <p:nvPr/>
        </p:nvPicPr>
        <p:blipFill>
          <a:blip r:embed="rId2"/>
          <a:stretch>
            <a:fillRect/>
          </a:stretch>
        </p:blipFill>
        <p:spPr>
          <a:xfrm>
            <a:off x="1122348" y="2760795"/>
            <a:ext cx="10422029" cy="3766278"/>
          </a:xfrm>
          <a:prstGeom prst="rect">
            <a:avLst/>
          </a:prstGeom>
        </p:spPr>
      </p:pic>
    </p:spTree>
    <p:extLst>
      <p:ext uri="{BB962C8B-B14F-4D97-AF65-F5344CB8AC3E}">
        <p14:creationId xmlns:p14="http://schemas.microsoft.com/office/powerpoint/2010/main" val="451964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a:buFont typeface="Wingdings" panose="05000000000000000000" pitchFamily="2" charset="2"/>
              <a:buChar char="q"/>
            </a:pPr>
            <a:r>
              <a:rPr lang="en-IN" sz="4500" spc="100" dirty="0">
                <a:solidFill>
                  <a:schemeClr val="accent1"/>
                </a:solidFill>
                <a:latin typeface="+mj-lt"/>
                <a:ea typeface="+mj-ea"/>
                <a:cs typeface="+mj-cs"/>
              </a:rPr>
              <a:t>LEAST COST METHOD(LCM) </a:t>
            </a:r>
          </a:p>
        </p:txBody>
      </p:sp>
      <p:sp>
        <p:nvSpPr>
          <p:cNvPr id="4" name="Content Placeholder 3">
            <a:extLst>
              <a:ext uri="{FF2B5EF4-FFF2-40B4-BE49-F238E27FC236}">
                <a16:creationId xmlns:a16="http://schemas.microsoft.com/office/drawing/2014/main" id="{0F09B25D-4822-4CA3-8B07-667E795326C7}"/>
              </a:ext>
            </a:extLst>
          </p:cNvPr>
          <p:cNvSpPr>
            <a:spLocks noGrp="1"/>
          </p:cNvSpPr>
          <p:nvPr>
            <p:ph idx="1"/>
          </p:nvPr>
        </p:nvSpPr>
        <p:spPr>
          <a:xfrm>
            <a:off x="949483" y="1968759"/>
            <a:ext cx="9720073" cy="4023360"/>
          </a:xfrm>
        </p:spPr>
        <p:txBody>
          <a:bodyPr>
            <a:normAutofit/>
          </a:bodyPr>
          <a:lstStyle/>
          <a:p>
            <a:pPr algn="just"/>
            <a:r>
              <a:rPr lang="en-US" sz="3200" spc="100" dirty="0">
                <a:latin typeface="+mj-lt"/>
                <a:ea typeface="+mj-ea"/>
                <a:cs typeface="+mj-cs"/>
              </a:rPr>
              <a:t>The allocation according to this method is very useful as it takes into consideration the lowest cost and therefore, reduce the computation as well as the amount of time necessary to arrive at the optimal solution.</a:t>
            </a:r>
          </a:p>
          <a:p>
            <a:pPr algn="just"/>
            <a:r>
              <a:rPr lang="en-US" sz="3200" spc="100" dirty="0">
                <a:solidFill>
                  <a:schemeClr val="tx1">
                    <a:lumMod val="95000"/>
                    <a:lumOff val="5000"/>
                  </a:schemeClr>
                </a:solidFill>
                <a:latin typeface="+mj-lt"/>
                <a:ea typeface="+mj-ea"/>
                <a:cs typeface="+mj-cs"/>
              </a:rPr>
              <a:t> </a:t>
            </a:r>
            <a:endParaRPr lang="en-IN" sz="3200" spc="100" dirty="0">
              <a:solidFill>
                <a:srgbClr val="FF0000"/>
              </a:solidFill>
              <a:latin typeface="+mj-lt"/>
              <a:ea typeface="+mj-ea"/>
              <a:cs typeface="+mj-cs"/>
            </a:endParaRPr>
          </a:p>
        </p:txBody>
      </p:sp>
    </p:spTree>
    <p:extLst>
      <p:ext uri="{BB962C8B-B14F-4D97-AF65-F5344CB8AC3E}">
        <p14:creationId xmlns:p14="http://schemas.microsoft.com/office/powerpoint/2010/main" val="210340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93F69C3-D1D1-4978-ACC7-88D815E03E54}"/>
              </a:ext>
            </a:extLst>
          </p:cNvPr>
          <p:cNvSpPr txBox="1"/>
          <p:nvPr/>
        </p:nvSpPr>
        <p:spPr>
          <a:xfrm>
            <a:off x="1053737" y="487680"/>
            <a:ext cx="3248297" cy="523220"/>
          </a:xfrm>
          <a:prstGeom prst="rect">
            <a:avLst/>
          </a:prstGeom>
          <a:noFill/>
        </p:spPr>
        <p:txBody>
          <a:bodyPr wrap="square" rtlCol="0">
            <a:spAutoFit/>
          </a:bodyPr>
          <a:lstStyle/>
          <a:p>
            <a:r>
              <a:rPr lang="en-US" sz="2800" b="1" dirty="0">
                <a:latin typeface="+mj-lt"/>
              </a:rPr>
              <a:t>Solution-</a:t>
            </a:r>
            <a:endParaRPr lang="en-IN" sz="2800" b="1" dirty="0">
              <a:latin typeface="+mj-lt"/>
            </a:endParaRPr>
          </a:p>
        </p:txBody>
      </p:sp>
      <p:sp>
        <p:nvSpPr>
          <p:cNvPr id="9" name="TextBox 8">
            <a:extLst>
              <a:ext uri="{FF2B5EF4-FFF2-40B4-BE49-F238E27FC236}">
                <a16:creationId xmlns:a16="http://schemas.microsoft.com/office/drawing/2014/main" id="{5C2BEBF8-4E24-45DB-9EAD-98908ED91B94}"/>
              </a:ext>
            </a:extLst>
          </p:cNvPr>
          <p:cNvSpPr txBox="1"/>
          <p:nvPr/>
        </p:nvSpPr>
        <p:spPr>
          <a:xfrm>
            <a:off x="1053737" y="1210491"/>
            <a:ext cx="5904412" cy="1938992"/>
          </a:xfrm>
          <a:prstGeom prst="rect">
            <a:avLst/>
          </a:prstGeom>
          <a:noFill/>
        </p:spPr>
        <p:txBody>
          <a:bodyPr wrap="square" rtlCol="0">
            <a:spAutoFit/>
          </a:bodyPr>
          <a:lstStyle/>
          <a:p>
            <a:r>
              <a:rPr lang="en-US" sz="2000" b="1" dirty="0">
                <a:latin typeface="+mj-lt"/>
              </a:rPr>
              <a:t>Step1- </a:t>
            </a:r>
            <a:r>
              <a:rPr lang="en-US" sz="2000" b="0" i="0" dirty="0">
                <a:solidFill>
                  <a:srgbClr val="273239"/>
                </a:solidFill>
                <a:effectLst/>
                <a:latin typeface="+mj-lt"/>
              </a:rPr>
              <a:t>According to the Least Cost Cell method, the least cost among all the cells in the table has to be found which is </a:t>
            </a:r>
            <a:r>
              <a:rPr lang="en-US" sz="2000" b="1" i="0" dirty="0">
                <a:solidFill>
                  <a:srgbClr val="273239"/>
                </a:solidFill>
                <a:effectLst/>
                <a:latin typeface="+mj-lt"/>
              </a:rPr>
              <a:t>1</a:t>
            </a:r>
            <a:r>
              <a:rPr lang="en-US" sz="2000" b="0" i="0" dirty="0">
                <a:solidFill>
                  <a:srgbClr val="273239"/>
                </a:solidFill>
                <a:effectLst/>
                <a:latin typeface="+mj-lt"/>
              </a:rPr>
              <a:t> (i.e. cell</a:t>
            </a:r>
            <a:r>
              <a:rPr lang="en-US" sz="2000" b="1" i="0" dirty="0">
                <a:solidFill>
                  <a:srgbClr val="273239"/>
                </a:solidFill>
                <a:effectLst/>
                <a:latin typeface="+mj-lt"/>
              </a:rPr>
              <a:t>(O1, D2)</a:t>
            </a:r>
            <a:r>
              <a:rPr lang="en-US" sz="2000" b="0" i="0" dirty="0">
                <a:solidFill>
                  <a:srgbClr val="273239"/>
                </a:solidFill>
                <a:effectLst/>
                <a:latin typeface="+mj-lt"/>
              </a:rPr>
              <a:t>). </a:t>
            </a:r>
            <a:br>
              <a:rPr lang="en-US" sz="2000" dirty="0">
                <a:latin typeface="+mj-lt"/>
              </a:rPr>
            </a:br>
            <a:r>
              <a:rPr lang="en-US" sz="2000" b="0" i="0" dirty="0">
                <a:solidFill>
                  <a:srgbClr val="273239"/>
                </a:solidFill>
                <a:effectLst/>
                <a:latin typeface="+mj-lt"/>
              </a:rPr>
              <a:t>Now check the supply from the row </a:t>
            </a:r>
            <a:r>
              <a:rPr lang="en-US" sz="2000" b="1" i="0" dirty="0">
                <a:solidFill>
                  <a:srgbClr val="273239"/>
                </a:solidFill>
                <a:effectLst/>
                <a:latin typeface="+mj-lt"/>
              </a:rPr>
              <a:t>O1</a:t>
            </a:r>
            <a:r>
              <a:rPr lang="en-US" sz="2000" b="0" i="0" dirty="0">
                <a:solidFill>
                  <a:srgbClr val="273239"/>
                </a:solidFill>
                <a:effectLst/>
                <a:latin typeface="+mj-lt"/>
              </a:rPr>
              <a:t> and demand for column </a:t>
            </a:r>
            <a:r>
              <a:rPr lang="en-US" sz="2000" b="1" i="0" dirty="0">
                <a:solidFill>
                  <a:srgbClr val="273239"/>
                </a:solidFill>
                <a:effectLst/>
                <a:latin typeface="+mj-lt"/>
              </a:rPr>
              <a:t>D2</a:t>
            </a:r>
            <a:r>
              <a:rPr lang="en-US" sz="2000" b="0" i="0" dirty="0">
                <a:solidFill>
                  <a:srgbClr val="273239"/>
                </a:solidFill>
                <a:effectLst/>
                <a:latin typeface="+mj-lt"/>
              </a:rPr>
              <a:t> and allocate the smaller value to the cell. The smaller value is </a:t>
            </a:r>
            <a:r>
              <a:rPr lang="en-US" sz="2000" b="1" i="0" dirty="0">
                <a:solidFill>
                  <a:srgbClr val="273239"/>
                </a:solidFill>
                <a:effectLst/>
                <a:latin typeface="+mj-lt"/>
              </a:rPr>
              <a:t>300</a:t>
            </a:r>
            <a:r>
              <a:rPr lang="en-US" sz="2000" b="0" i="0" dirty="0">
                <a:solidFill>
                  <a:srgbClr val="273239"/>
                </a:solidFill>
                <a:effectLst/>
                <a:latin typeface="+mj-lt"/>
              </a:rPr>
              <a:t> so allocate this to the cell. The supply from </a:t>
            </a:r>
            <a:r>
              <a:rPr lang="en-US" sz="2000" b="1" i="0" dirty="0">
                <a:solidFill>
                  <a:srgbClr val="273239"/>
                </a:solidFill>
                <a:effectLst/>
                <a:latin typeface="+mj-lt"/>
              </a:rPr>
              <a:t>O1</a:t>
            </a:r>
            <a:r>
              <a:rPr lang="en-US" sz="2000" b="0" i="0" dirty="0">
                <a:solidFill>
                  <a:srgbClr val="273239"/>
                </a:solidFill>
                <a:effectLst/>
                <a:latin typeface="+mj-lt"/>
              </a:rPr>
              <a:t> is completed so cancel this row and the remaining demand for the column </a:t>
            </a:r>
            <a:r>
              <a:rPr lang="en-US" sz="2000" b="1" i="0" dirty="0">
                <a:solidFill>
                  <a:srgbClr val="273239"/>
                </a:solidFill>
                <a:effectLst/>
                <a:latin typeface="+mj-lt"/>
              </a:rPr>
              <a:t>D2</a:t>
            </a:r>
            <a:r>
              <a:rPr lang="en-US" sz="2000" b="0" i="0" dirty="0">
                <a:solidFill>
                  <a:srgbClr val="273239"/>
                </a:solidFill>
                <a:effectLst/>
                <a:latin typeface="+mj-lt"/>
              </a:rPr>
              <a:t> is </a:t>
            </a:r>
            <a:r>
              <a:rPr lang="en-US" sz="2000" b="1" i="0" dirty="0">
                <a:solidFill>
                  <a:srgbClr val="273239"/>
                </a:solidFill>
                <a:effectLst/>
                <a:latin typeface="+mj-lt"/>
              </a:rPr>
              <a:t>350 – 300 = 50</a:t>
            </a:r>
            <a:r>
              <a:rPr lang="en-US" sz="2000" b="0" i="0" dirty="0">
                <a:solidFill>
                  <a:srgbClr val="273239"/>
                </a:solidFill>
                <a:effectLst/>
                <a:latin typeface="+mj-lt"/>
              </a:rPr>
              <a:t>. </a:t>
            </a:r>
            <a:endParaRPr lang="en-IN" sz="2000" b="1" dirty="0">
              <a:latin typeface="+mj-lt"/>
            </a:endParaRPr>
          </a:p>
        </p:txBody>
      </p:sp>
      <p:pic>
        <p:nvPicPr>
          <p:cNvPr id="11" name="Picture 10">
            <a:extLst>
              <a:ext uri="{FF2B5EF4-FFF2-40B4-BE49-F238E27FC236}">
                <a16:creationId xmlns:a16="http://schemas.microsoft.com/office/drawing/2014/main" id="{6F6D162C-98B2-44DA-831F-D9A548F7B69B}"/>
              </a:ext>
            </a:extLst>
          </p:cNvPr>
          <p:cNvPicPr>
            <a:picLocks noChangeAspect="1"/>
          </p:cNvPicPr>
          <p:nvPr/>
        </p:nvPicPr>
        <p:blipFill>
          <a:blip r:embed="rId2"/>
          <a:stretch>
            <a:fillRect/>
          </a:stretch>
        </p:blipFill>
        <p:spPr>
          <a:xfrm>
            <a:off x="7179098" y="938459"/>
            <a:ext cx="4171708" cy="2760607"/>
          </a:xfrm>
          <a:prstGeom prst="rect">
            <a:avLst/>
          </a:prstGeom>
        </p:spPr>
      </p:pic>
      <p:sp>
        <p:nvSpPr>
          <p:cNvPr id="12" name="TextBox 11">
            <a:extLst>
              <a:ext uri="{FF2B5EF4-FFF2-40B4-BE49-F238E27FC236}">
                <a16:creationId xmlns:a16="http://schemas.microsoft.com/office/drawing/2014/main" id="{E0022571-E4F7-4F88-B8B1-67A7F84354C4}"/>
              </a:ext>
            </a:extLst>
          </p:cNvPr>
          <p:cNvSpPr txBox="1"/>
          <p:nvPr/>
        </p:nvSpPr>
        <p:spPr>
          <a:xfrm>
            <a:off x="1053737" y="4145281"/>
            <a:ext cx="5817326" cy="1938992"/>
          </a:xfrm>
          <a:prstGeom prst="rect">
            <a:avLst/>
          </a:prstGeom>
          <a:noFill/>
        </p:spPr>
        <p:txBody>
          <a:bodyPr wrap="square" rtlCol="0">
            <a:spAutoFit/>
          </a:bodyPr>
          <a:lstStyle/>
          <a:p>
            <a:r>
              <a:rPr lang="en-US" sz="2000" b="1" dirty="0">
                <a:latin typeface="+mj-lt"/>
              </a:rPr>
              <a:t>Step2- </a:t>
            </a:r>
            <a:r>
              <a:rPr lang="en-US" sz="2000" b="0" i="0" dirty="0">
                <a:solidFill>
                  <a:srgbClr val="273239"/>
                </a:solidFill>
                <a:effectLst/>
                <a:latin typeface="+mj-lt"/>
              </a:rPr>
              <a:t>Now find the cell with the least cost among the remaining cells. There are two cells with the least cost i.e. </a:t>
            </a:r>
            <a:r>
              <a:rPr lang="en-US" sz="2000" b="1" i="0" dirty="0">
                <a:solidFill>
                  <a:srgbClr val="273239"/>
                </a:solidFill>
                <a:effectLst/>
                <a:latin typeface="+mj-lt"/>
              </a:rPr>
              <a:t>(O2, D1)</a:t>
            </a:r>
            <a:r>
              <a:rPr lang="en-US" sz="2000" b="0" i="0" dirty="0">
                <a:solidFill>
                  <a:srgbClr val="273239"/>
                </a:solidFill>
                <a:effectLst/>
                <a:latin typeface="+mj-lt"/>
              </a:rPr>
              <a:t> and </a:t>
            </a:r>
            <a:r>
              <a:rPr lang="en-US" sz="2000" b="1" i="0" dirty="0">
                <a:solidFill>
                  <a:srgbClr val="273239"/>
                </a:solidFill>
                <a:effectLst/>
                <a:latin typeface="+mj-lt"/>
              </a:rPr>
              <a:t>(O3, D4)</a:t>
            </a:r>
            <a:r>
              <a:rPr lang="en-US" sz="2000" b="0" i="0" dirty="0">
                <a:solidFill>
                  <a:srgbClr val="273239"/>
                </a:solidFill>
                <a:effectLst/>
                <a:latin typeface="+mj-lt"/>
              </a:rPr>
              <a:t> with cost </a:t>
            </a:r>
            <a:r>
              <a:rPr lang="en-US" sz="2000" b="1" i="0" dirty="0">
                <a:solidFill>
                  <a:srgbClr val="273239"/>
                </a:solidFill>
                <a:effectLst/>
                <a:latin typeface="+mj-lt"/>
              </a:rPr>
              <a:t>2</a:t>
            </a:r>
            <a:r>
              <a:rPr lang="en-US" sz="2000" b="0" i="0" dirty="0">
                <a:solidFill>
                  <a:srgbClr val="273239"/>
                </a:solidFill>
                <a:effectLst/>
                <a:latin typeface="+mj-lt"/>
              </a:rPr>
              <a:t>. Lets select </a:t>
            </a:r>
            <a:r>
              <a:rPr lang="en-US" sz="2000" b="1" i="0" dirty="0">
                <a:solidFill>
                  <a:srgbClr val="273239"/>
                </a:solidFill>
                <a:effectLst/>
                <a:latin typeface="+mj-lt"/>
              </a:rPr>
              <a:t>(O2, D1)</a:t>
            </a:r>
            <a:r>
              <a:rPr lang="en-US" sz="2000" b="0" i="0" dirty="0">
                <a:solidFill>
                  <a:srgbClr val="273239"/>
                </a:solidFill>
                <a:effectLst/>
                <a:latin typeface="+mj-lt"/>
              </a:rPr>
              <a:t>. Now find the demand and supply for the respective cell and allocate the minimum among them to the cell and cancel the row or column whose supply or demand becomes </a:t>
            </a:r>
            <a:r>
              <a:rPr lang="en-US" sz="2000" b="1" i="0" dirty="0">
                <a:solidFill>
                  <a:srgbClr val="273239"/>
                </a:solidFill>
                <a:effectLst/>
                <a:latin typeface="+mj-lt"/>
              </a:rPr>
              <a:t>0</a:t>
            </a:r>
            <a:r>
              <a:rPr lang="en-US" sz="2000" b="0" i="0" dirty="0">
                <a:solidFill>
                  <a:srgbClr val="273239"/>
                </a:solidFill>
                <a:effectLst/>
                <a:latin typeface="+mj-lt"/>
              </a:rPr>
              <a:t> after allocation. </a:t>
            </a:r>
            <a:endParaRPr lang="en-IN" sz="2000" b="1" dirty="0">
              <a:latin typeface="+mj-lt"/>
            </a:endParaRPr>
          </a:p>
        </p:txBody>
      </p:sp>
      <p:pic>
        <p:nvPicPr>
          <p:cNvPr id="14" name="Picture 13">
            <a:extLst>
              <a:ext uri="{FF2B5EF4-FFF2-40B4-BE49-F238E27FC236}">
                <a16:creationId xmlns:a16="http://schemas.microsoft.com/office/drawing/2014/main" id="{573F774D-CA8E-4128-A6A6-4515384B2B2E}"/>
              </a:ext>
            </a:extLst>
          </p:cNvPr>
          <p:cNvPicPr>
            <a:picLocks noChangeAspect="1"/>
          </p:cNvPicPr>
          <p:nvPr/>
        </p:nvPicPr>
        <p:blipFill>
          <a:blip r:embed="rId3"/>
          <a:stretch>
            <a:fillRect/>
          </a:stretch>
        </p:blipFill>
        <p:spPr>
          <a:xfrm>
            <a:off x="7179098" y="3897118"/>
            <a:ext cx="4296242" cy="2512391"/>
          </a:xfrm>
          <a:prstGeom prst="rect">
            <a:avLst/>
          </a:prstGeom>
        </p:spPr>
      </p:pic>
    </p:spTree>
    <p:extLst>
      <p:ext uri="{BB962C8B-B14F-4D97-AF65-F5344CB8AC3E}">
        <p14:creationId xmlns:p14="http://schemas.microsoft.com/office/powerpoint/2010/main" val="2463654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7B3FFA-722F-404E-B797-FE784F5A35DA}"/>
              </a:ext>
            </a:extLst>
          </p:cNvPr>
          <p:cNvSpPr txBox="1"/>
          <p:nvPr/>
        </p:nvSpPr>
        <p:spPr>
          <a:xfrm>
            <a:off x="975360" y="261257"/>
            <a:ext cx="6740434" cy="707886"/>
          </a:xfrm>
          <a:prstGeom prst="rect">
            <a:avLst/>
          </a:prstGeom>
          <a:noFill/>
        </p:spPr>
        <p:txBody>
          <a:bodyPr wrap="square" rtlCol="0">
            <a:spAutoFit/>
          </a:bodyPr>
          <a:lstStyle/>
          <a:p>
            <a:r>
              <a:rPr lang="en-US" sz="2000" b="1" dirty="0">
                <a:latin typeface="+mj-lt"/>
              </a:rPr>
              <a:t>Step3- </a:t>
            </a:r>
            <a:r>
              <a:rPr lang="en-US" sz="2000" b="0" i="0" dirty="0">
                <a:solidFill>
                  <a:srgbClr val="273239"/>
                </a:solidFill>
                <a:effectLst/>
                <a:latin typeface="+mj-lt"/>
              </a:rPr>
              <a:t>Now the cell with the least cost is </a:t>
            </a:r>
            <a:r>
              <a:rPr lang="en-US" sz="2000" b="1" i="0" dirty="0">
                <a:solidFill>
                  <a:srgbClr val="273239"/>
                </a:solidFill>
                <a:effectLst/>
                <a:latin typeface="+mj-lt"/>
              </a:rPr>
              <a:t>(O3, D4)</a:t>
            </a:r>
            <a:r>
              <a:rPr lang="en-US" sz="2000" b="0" i="0" dirty="0">
                <a:solidFill>
                  <a:srgbClr val="273239"/>
                </a:solidFill>
                <a:effectLst/>
                <a:latin typeface="+mj-lt"/>
              </a:rPr>
              <a:t> with cost </a:t>
            </a:r>
            <a:r>
              <a:rPr lang="en-US" sz="2000" b="1" i="0" dirty="0">
                <a:solidFill>
                  <a:srgbClr val="273239"/>
                </a:solidFill>
                <a:effectLst/>
                <a:latin typeface="+mj-lt"/>
              </a:rPr>
              <a:t>2</a:t>
            </a:r>
            <a:r>
              <a:rPr lang="en-US" sz="2000" b="0" i="0" dirty="0">
                <a:solidFill>
                  <a:srgbClr val="273239"/>
                </a:solidFill>
                <a:effectLst/>
                <a:latin typeface="+mj-lt"/>
              </a:rPr>
              <a:t>. Allocate this cell with </a:t>
            </a:r>
            <a:r>
              <a:rPr lang="en-US" sz="2000" b="1" i="0" dirty="0">
                <a:solidFill>
                  <a:srgbClr val="273239"/>
                </a:solidFill>
                <a:effectLst/>
                <a:latin typeface="+mj-lt"/>
              </a:rPr>
              <a:t>200</a:t>
            </a:r>
            <a:r>
              <a:rPr lang="en-US" sz="2000" b="0" i="0" dirty="0">
                <a:solidFill>
                  <a:srgbClr val="273239"/>
                </a:solidFill>
                <a:effectLst/>
                <a:latin typeface="+mj-lt"/>
              </a:rPr>
              <a:t> as the demand is smaller than the supply. So the column gets cancelled.</a:t>
            </a:r>
            <a:endParaRPr lang="en-IN" sz="2000" b="1" dirty="0">
              <a:latin typeface="+mj-lt"/>
            </a:endParaRPr>
          </a:p>
        </p:txBody>
      </p:sp>
      <p:sp>
        <p:nvSpPr>
          <p:cNvPr id="7" name="TextBox 6">
            <a:extLst>
              <a:ext uri="{FF2B5EF4-FFF2-40B4-BE49-F238E27FC236}">
                <a16:creationId xmlns:a16="http://schemas.microsoft.com/office/drawing/2014/main" id="{8F43D271-3846-41EB-9CD4-4153210351AB}"/>
              </a:ext>
            </a:extLst>
          </p:cNvPr>
          <p:cNvSpPr txBox="1"/>
          <p:nvPr/>
        </p:nvSpPr>
        <p:spPr>
          <a:xfrm>
            <a:off x="1097280" y="1524000"/>
            <a:ext cx="5904411" cy="1323439"/>
          </a:xfrm>
          <a:prstGeom prst="rect">
            <a:avLst/>
          </a:prstGeom>
          <a:noFill/>
        </p:spPr>
        <p:txBody>
          <a:bodyPr wrap="square" rtlCol="0">
            <a:spAutoFit/>
          </a:bodyPr>
          <a:lstStyle/>
          <a:p>
            <a:r>
              <a:rPr lang="en-US" sz="2000" b="1" dirty="0">
                <a:latin typeface="+mj-lt"/>
              </a:rPr>
              <a:t>Step4- </a:t>
            </a:r>
            <a:r>
              <a:rPr lang="en-US" sz="2000" b="0" i="0" dirty="0">
                <a:solidFill>
                  <a:srgbClr val="273239"/>
                </a:solidFill>
                <a:effectLst/>
                <a:latin typeface="+mj-lt"/>
              </a:rPr>
              <a:t>There are two cells among the unallocated cells that have the least cost. Choose any at random say </a:t>
            </a:r>
            <a:r>
              <a:rPr lang="en-US" sz="2000" b="1" i="0" dirty="0">
                <a:solidFill>
                  <a:srgbClr val="273239"/>
                </a:solidFill>
                <a:effectLst/>
                <a:latin typeface="+mj-lt"/>
              </a:rPr>
              <a:t>(O3, D2)</a:t>
            </a:r>
            <a:r>
              <a:rPr lang="en-US" sz="2000" b="0" i="0" dirty="0">
                <a:solidFill>
                  <a:srgbClr val="273239"/>
                </a:solidFill>
                <a:effectLst/>
                <a:latin typeface="+mj-lt"/>
              </a:rPr>
              <a:t>. Allocate this cell with a minimum among the supply from the respective row and the demand of the respective column. Cancel the row or column with zero value. </a:t>
            </a:r>
            <a:endParaRPr lang="en-IN" sz="2000" b="1" dirty="0">
              <a:latin typeface="+mj-lt"/>
            </a:endParaRPr>
          </a:p>
        </p:txBody>
      </p:sp>
      <p:pic>
        <p:nvPicPr>
          <p:cNvPr id="9" name="Picture 8">
            <a:extLst>
              <a:ext uri="{FF2B5EF4-FFF2-40B4-BE49-F238E27FC236}">
                <a16:creationId xmlns:a16="http://schemas.microsoft.com/office/drawing/2014/main" id="{9F7D40C1-D66B-4715-86DD-F47D406B9D33}"/>
              </a:ext>
            </a:extLst>
          </p:cNvPr>
          <p:cNvPicPr>
            <a:picLocks noChangeAspect="1"/>
          </p:cNvPicPr>
          <p:nvPr/>
        </p:nvPicPr>
        <p:blipFill>
          <a:blip r:embed="rId2"/>
          <a:stretch>
            <a:fillRect/>
          </a:stretch>
        </p:blipFill>
        <p:spPr>
          <a:xfrm>
            <a:off x="7346177" y="799838"/>
            <a:ext cx="4480307" cy="2629162"/>
          </a:xfrm>
          <a:prstGeom prst="rect">
            <a:avLst/>
          </a:prstGeom>
        </p:spPr>
      </p:pic>
      <p:sp>
        <p:nvSpPr>
          <p:cNvPr id="10" name="TextBox 9">
            <a:extLst>
              <a:ext uri="{FF2B5EF4-FFF2-40B4-BE49-F238E27FC236}">
                <a16:creationId xmlns:a16="http://schemas.microsoft.com/office/drawing/2014/main" id="{FCDF5104-35E9-4E23-90C5-B773702E8DCC}"/>
              </a:ext>
            </a:extLst>
          </p:cNvPr>
          <p:cNvSpPr txBox="1"/>
          <p:nvPr/>
        </p:nvSpPr>
        <p:spPr>
          <a:xfrm>
            <a:off x="1193074" y="3526971"/>
            <a:ext cx="5556069" cy="1015663"/>
          </a:xfrm>
          <a:prstGeom prst="rect">
            <a:avLst/>
          </a:prstGeom>
          <a:noFill/>
        </p:spPr>
        <p:txBody>
          <a:bodyPr wrap="square" rtlCol="0">
            <a:spAutoFit/>
          </a:bodyPr>
          <a:lstStyle/>
          <a:p>
            <a:r>
              <a:rPr lang="en-US" sz="2000" b="1" dirty="0">
                <a:latin typeface="+mj-lt"/>
              </a:rPr>
              <a:t>Step5- </a:t>
            </a:r>
            <a:r>
              <a:rPr lang="en-US" sz="2000" b="0" i="0" dirty="0">
                <a:solidFill>
                  <a:srgbClr val="273239"/>
                </a:solidFill>
                <a:effectLst/>
                <a:latin typeface="+mj-lt"/>
              </a:rPr>
              <a:t>Now the cell with the least cost is </a:t>
            </a:r>
            <a:r>
              <a:rPr lang="en-US" sz="2000" b="1" i="0" dirty="0">
                <a:solidFill>
                  <a:srgbClr val="273239"/>
                </a:solidFill>
                <a:effectLst/>
                <a:latin typeface="+mj-lt"/>
              </a:rPr>
              <a:t>(O3, D3)</a:t>
            </a:r>
            <a:r>
              <a:rPr lang="en-US" sz="2000" b="0" i="0" dirty="0">
                <a:solidFill>
                  <a:srgbClr val="273239"/>
                </a:solidFill>
                <a:effectLst/>
                <a:latin typeface="+mj-lt"/>
              </a:rPr>
              <a:t>. Allocate the minimum of supply and demand and cancel the row or column with zero value.  </a:t>
            </a:r>
            <a:endParaRPr lang="en-IN" sz="2000" b="1" dirty="0">
              <a:latin typeface="+mj-lt"/>
            </a:endParaRPr>
          </a:p>
        </p:txBody>
      </p:sp>
      <p:pic>
        <p:nvPicPr>
          <p:cNvPr id="14" name="Picture 13">
            <a:extLst>
              <a:ext uri="{FF2B5EF4-FFF2-40B4-BE49-F238E27FC236}">
                <a16:creationId xmlns:a16="http://schemas.microsoft.com/office/drawing/2014/main" id="{89B4CC78-98C0-4C22-98EE-4B60E926738E}"/>
              </a:ext>
            </a:extLst>
          </p:cNvPr>
          <p:cNvPicPr>
            <a:picLocks noChangeAspect="1"/>
          </p:cNvPicPr>
          <p:nvPr/>
        </p:nvPicPr>
        <p:blipFill>
          <a:blip r:embed="rId3"/>
          <a:stretch>
            <a:fillRect/>
          </a:stretch>
        </p:blipFill>
        <p:spPr>
          <a:xfrm>
            <a:off x="7276648" y="3800498"/>
            <a:ext cx="4549836" cy="2629163"/>
          </a:xfrm>
          <a:prstGeom prst="rect">
            <a:avLst/>
          </a:prstGeom>
        </p:spPr>
      </p:pic>
    </p:spTree>
    <p:extLst>
      <p:ext uri="{BB962C8B-B14F-4D97-AF65-F5344CB8AC3E}">
        <p14:creationId xmlns:p14="http://schemas.microsoft.com/office/powerpoint/2010/main" val="209362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FFF6D6-03CF-41E9-8A9F-2D8DFE2E81ED}"/>
              </a:ext>
            </a:extLst>
          </p:cNvPr>
          <p:cNvSpPr txBox="1"/>
          <p:nvPr/>
        </p:nvSpPr>
        <p:spPr>
          <a:xfrm>
            <a:off x="1071154" y="357051"/>
            <a:ext cx="5608320" cy="1015663"/>
          </a:xfrm>
          <a:prstGeom prst="rect">
            <a:avLst/>
          </a:prstGeom>
          <a:noFill/>
        </p:spPr>
        <p:txBody>
          <a:bodyPr wrap="square" rtlCol="0">
            <a:spAutoFit/>
          </a:bodyPr>
          <a:lstStyle/>
          <a:p>
            <a:r>
              <a:rPr lang="en-US" sz="2000" b="1" dirty="0">
                <a:latin typeface="+mj-lt"/>
              </a:rPr>
              <a:t>Step6- </a:t>
            </a:r>
            <a:r>
              <a:rPr lang="en-US" sz="2000" b="0" i="0" dirty="0">
                <a:solidFill>
                  <a:srgbClr val="273239"/>
                </a:solidFill>
                <a:effectLst/>
                <a:latin typeface="+mj-lt"/>
              </a:rPr>
              <a:t>The only remaining cell is </a:t>
            </a:r>
            <a:r>
              <a:rPr lang="en-US" sz="2000" b="1" i="0" dirty="0">
                <a:solidFill>
                  <a:srgbClr val="273239"/>
                </a:solidFill>
                <a:effectLst/>
                <a:latin typeface="+mj-lt"/>
              </a:rPr>
              <a:t>(O2, D3)</a:t>
            </a:r>
            <a:r>
              <a:rPr lang="en-US" sz="2000" b="0" i="0" dirty="0">
                <a:solidFill>
                  <a:srgbClr val="273239"/>
                </a:solidFill>
                <a:effectLst/>
                <a:latin typeface="+mj-lt"/>
              </a:rPr>
              <a:t> with cost </a:t>
            </a:r>
            <a:r>
              <a:rPr lang="en-US" sz="2000" b="1" i="0" dirty="0">
                <a:solidFill>
                  <a:srgbClr val="273239"/>
                </a:solidFill>
                <a:effectLst/>
                <a:latin typeface="+mj-lt"/>
              </a:rPr>
              <a:t>5</a:t>
            </a:r>
            <a:r>
              <a:rPr lang="en-US" sz="2000" b="0" i="0" dirty="0">
                <a:solidFill>
                  <a:srgbClr val="273239"/>
                </a:solidFill>
                <a:effectLst/>
                <a:latin typeface="+mj-lt"/>
              </a:rPr>
              <a:t> and its supply is </a:t>
            </a:r>
            <a:r>
              <a:rPr lang="en-US" sz="2000" b="1" i="0" dirty="0">
                <a:solidFill>
                  <a:srgbClr val="273239"/>
                </a:solidFill>
                <a:effectLst/>
                <a:latin typeface="+mj-lt"/>
              </a:rPr>
              <a:t>150</a:t>
            </a:r>
            <a:r>
              <a:rPr lang="en-US" sz="2000" b="0" i="0" dirty="0">
                <a:solidFill>
                  <a:srgbClr val="273239"/>
                </a:solidFill>
                <a:effectLst/>
                <a:latin typeface="+mj-lt"/>
              </a:rPr>
              <a:t> and demand is </a:t>
            </a:r>
            <a:r>
              <a:rPr lang="en-US" sz="2000" b="1" i="0" dirty="0">
                <a:solidFill>
                  <a:srgbClr val="273239"/>
                </a:solidFill>
                <a:effectLst/>
                <a:latin typeface="+mj-lt"/>
              </a:rPr>
              <a:t>150</a:t>
            </a:r>
            <a:r>
              <a:rPr lang="en-US" sz="2000" b="0" i="0" dirty="0">
                <a:solidFill>
                  <a:srgbClr val="273239"/>
                </a:solidFill>
                <a:effectLst/>
                <a:latin typeface="+mj-lt"/>
              </a:rPr>
              <a:t> i.e. demand and supply both are equal. Allocate it to this cell. </a:t>
            </a:r>
            <a:r>
              <a:rPr lang="en-US" sz="2000" b="1" dirty="0">
                <a:latin typeface="+mj-lt"/>
              </a:rPr>
              <a:t> </a:t>
            </a:r>
            <a:endParaRPr lang="en-IN" sz="2000" b="1" dirty="0">
              <a:latin typeface="+mj-lt"/>
            </a:endParaRPr>
          </a:p>
        </p:txBody>
      </p:sp>
      <p:pic>
        <p:nvPicPr>
          <p:cNvPr id="6" name="Picture 5">
            <a:extLst>
              <a:ext uri="{FF2B5EF4-FFF2-40B4-BE49-F238E27FC236}">
                <a16:creationId xmlns:a16="http://schemas.microsoft.com/office/drawing/2014/main" id="{6907AC02-D6FB-4A33-8FA1-78F9B6303D0A}"/>
              </a:ext>
            </a:extLst>
          </p:cNvPr>
          <p:cNvPicPr>
            <a:picLocks noChangeAspect="1"/>
          </p:cNvPicPr>
          <p:nvPr/>
        </p:nvPicPr>
        <p:blipFill>
          <a:blip r:embed="rId2"/>
          <a:stretch>
            <a:fillRect/>
          </a:stretch>
        </p:blipFill>
        <p:spPr>
          <a:xfrm>
            <a:off x="7361330" y="287578"/>
            <a:ext cx="3924978" cy="2248984"/>
          </a:xfrm>
          <a:prstGeom prst="rect">
            <a:avLst/>
          </a:prstGeom>
        </p:spPr>
      </p:pic>
      <p:sp>
        <p:nvSpPr>
          <p:cNvPr id="8" name="TextBox 7">
            <a:extLst>
              <a:ext uri="{FF2B5EF4-FFF2-40B4-BE49-F238E27FC236}">
                <a16:creationId xmlns:a16="http://schemas.microsoft.com/office/drawing/2014/main" id="{D5459692-D03D-4B1A-8B84-9E107A2C15CF}"/>
              </a:ext>
            </a:extLst>
          </p:cNvPr>
          <p:cNvSpPr txBox="1"/>
          <p:nvPr/>
        </p:nvSpPr>
        <p:spPr>
          <a:xfrm>
            <a:off x="1071154" y="2690946"/>
            <a:ext cx="9422674" cy="1015663"/>
          </a:xfrm>
          <a:prstGeom prst="rect">
            <a:avLst/>
          </a:prstGeom>
          <a:noFill/>
        </p:spPr>
        <p:txBody>
          <a:bodyPr wrap="square" rtlCol="0">
            <a:spAutoFit/>
          </a:bodyPr>
          <a:lstStyle/>
          <a:p>
            <a:r>
              <a:rPr lang="en-US" sz="2000" b="1" dirty="0">
                <a:latin typeface="+mj-lt"/>
              </a:rPr>
              <a:t>Step7- </a:t>
            </a:r>
            <a:r>
              <a:rPr lang="en-US" sz="2000" b="0" i="0" dirty="0">
                <a:solidFill>
                  <a:srgbClr val="273239"/>
                </a:solidFill>
                <a:effectLst/>
                <a:latin typeface="+mj-lt"/>
              </a:rPr>
              <a:t>Now just multiply the cost of the cell with their respective allocated values and add all of them to get the basic solution i.e.</a:t>
            </a:r>
          </a:p>
          <a:p>
            <a:r>
              <a:rPr lang="en-US" sz="2000" b="0" i="0" dirty="0">
                <a:solidFill>
                  <a:srgbClr val="273239"/>
                </a:solidFill>
                <a:effectLst/>
                <a:latin typeface="+mj-lt"/>
              </a:rPr>
              <a:t>           </a:t>
            </a:r>
            <a:r>
              <a:rPr lang="en-US" sz="2000" b="1" i="0" dirty="0">
                <a:solidFill>
                  <a:srgbClr val="273239"/>
                </a:solidFill>
                <a:effectLst/>
                <a:latin typeface="+mj-lt"/>
              </a:rPr>
              <a:t>(300 * 1) + (250 * 2) + (150 * 5) + (50 * 3) + (250 * 3) + (200 * 2) = 2850</a:t>
            </a:r>
            <a:endParaRPr lang="en-IN" sz="2000" b="1" dirty="0">
              <a:latin typeface="+mj-lt"/>
            </a:endParaRPr>
          </a:p>
        </p:txBody>
      </p:sp>
      <p:pic>
        <p:nvPicPr>
          <p:cNvPr id="10" name="Picture 9">
            <a:extLst>
              <a:ext uri="{FF2B5EF4-FFF2-40B4-BE49-F238E27FC236}">
                <a16:creationId xmlns:a16="http://schemas.microsoft.com/office/drawing/2014/main" id="{E818E56D-46D1-4934-8053-896DDD749E5A}"/>
              </a:ext>
            </a:extLst>
          </p:cNvPr>
          <p:cNvPicPr>
            <a:picLocks noChangeAspect="1"/>
          </p:cNvPicPr>
          <p:nvPr/>
        </p:nvPicPr>
        <p:blipFill>
          <a:blip r:embed="rId3"/>
          <a:stretch>
            <a:fillRect/>
          </a:stretch>
        </p:blipFill>
        <p:spPr>
          <a:xfrm>
            <a:off x="1689463" y="3854794"/>
            <a:ext cx="8422443" cy="3048482"/>
          </a:xfrm>
          <a:prstGeom prst="rect">
            <a:avLst/>
          </a:prstGeom>
        </p:spPr>
      </p:pic>
    </p:spTree>
    <p:extLst>
      <p:ext uri="{BB962C8B-B14F-4D97-AF65-F5344CB8AC3E}">
        <p14:creationId xmlns:p14="http://schemas.microsoft.com/office/powerpoint/2010/main" val="19087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0E283-5733-4FD8-8E1B-2BF13EC5D6D5}"/>
              </a:ext>
            </a:extLst>
          </p:cNvPr>
          <p:cNvSpPr>
            <a:spLocks noGrp="1"/>
          </p:cNvSpPr>
          <p:nvPr>
            <p:ph type="title"/>
          </p:nvPr>
        </p:nvSpPr>
        <p:spPr/>
        <p:txBody>
          <a:bodyPr/>
          <a:lstStyle/>
          <a:p>
            <a:pPr>
              <a:buFont typeface="Wingdings" panose="05000000000000000000" pitchFamily="2" charset="2"/>
              <a:buChar char="q"/>
            </a:pPr>
            <a:r>
              <a:rPr lang="en-IN" sz="4800" spc="100" dirty="0">
                <a:solidFill>
                  <a:schemeClr val="accent1"/>
                </a:solidFill>
                <a:latin typeface="+mj-lt"/>
                <a:ea typeface="+mj-ea"/>
                <a:cs typeface="+mj-cs"/>
              </a:rPr>
              <a:t>VOGLE APPROXIMATION METHOD(VAM)</a:t>
            </a:r>
          </a:p>
        </p:txBody>
      </p:sp>
      <p:sp>
        <p:nvSpPr>
          <p:cNvPr id="3" name="Content Placeholder 2">
            <a:extLst>
              <a:ext uri="{FF2B5EF4-FFF2-40B4-BE49-F238E27FC236}">
                <a16:creationId xmlns:a16="http://schemas.microsoft.com/office/drawing/2014/main" id="{004D9D10-BF09-434D-B5B6-E76055792BC5}"/>
              </a:ext>
            </a:extLst>
          </p:cNvPr>
          <p:cNvSpPr>
            <a:spLocks noGrp="1"/>
          </p:cNvSpPr>
          <p:nvPr>
            <p:ph idx="1"/>
          </p:nvPr>
        </p:nvSpPr>
        <p:spPr>
          <a:xfrm>
            <a:off x="1024127" y="2084832"/>
            <a:ext cx="9720073" cy="4023360"/>
          </a:xfrm>
        </p:spPr>
        <p:txBody>
          <a:bodyPr/>
          <a:lstStyle/>
          <a:p>
            <a:pPr algn="just"/>
            <a:r>
              <a:rPr lang="en-US" sz="3200" spc="100" dirty="0">
                <a:latin typeface="+mj-lt"/>
                <a:ea typeface="+mj-ea"/>
                <a:cs typeface="+mj-cs"/>
              </a:rPr>
              <a:t>This method is preferred over the others methods because the initial feasible solution obtained is either optimal or very close to the optimal solution.</a:t>
            </a:r>
          </a:p>
          <a:p>
            <a:pPr algn="just"/>
            <a:endParaRPr lang="en-US" sz="3200" spc="100" dirty="0">
              <a:latin typeface="+mj-lt"/>
              <a:ea typeface="+mj-ea"/>
              <a:cs typeface="+mj-cs"/>
            </a:endParaRPr>
          </a:p>
          <a:p>
            <a:pPr algn="just"/>
            <a:r>
              <a:rPr lang="en-US" sz="3200" spc="100" dirty="0">
                <a:latin typeface="+mj-lt"/>
                <a:ea typeface="+mj-ea"/>
                <a:cs typeface="+mj-cs"/>
              </a:rPr>
              <a:t>This is the best Method . It gives the optional solutions.</a:t>
            </a:r>
            <a:endParaRPr lang="en-IN" sz="3200" spc="100" dirty="0">
              <a:latin typeface="+mj-lt"/>
              <a:ea typeface="+mj-ea"/>
              <a:cs typeface="+mj-cs"/>
            </a:endParaRPr>
          </a:p>
        </p:txBody>
      </p:sp>
    </p:spTree>
    <p:extLst>
      <p:ext uri="{BB962C8B-B14F-4D97-AF65-F5344CB8AC3E}">
        <p14:creationId xmlns:p14="http://schemas.microsoft.com/office/powerpoint/2010/main" val="3237473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92975A-FCAD-4CFD-A881-EE3B03729CC3}"/>
              </a:ext>
            </a:extLst>
          </p:cNvPr>
          <p:cNvSpPr>
            <a:spLocks noGrp="1"/>
          </p:cNvSpPr>
          <p:nvPr>
            <p:ph idx="1"/>
          </p:nvPr>
        </p:nvSpPr>
        <p:spPr>
          <a:xfrm>
            <a:off x="1024128" y="409303"/>
            <a:ext cx="10453769" cy="6052457"/>
          </a:xfrm>
        </p:spPr>
        <p:txBody>
          <a:bodyPr/>
          <a:lstStyle/>
          <a:p>
            <a:r>
              <a:rPr lang="en-US" sz="2400" b="1" dirty="0">
                <a:latin typeface="+mj-lt"/>
              </a:rPr>
              <a:t>Solutions-</a:t>
            </a:r>
          </a:p>
          <a:p>
            <a:r>
              <a:rPr lang="en-IN" b="1" dirty="0">
                <a:latin typeface="+mj-lt"/>
              </a:rPr>
              <a:t>Step1- </a:t>
            </a:r>
            <a:r>
              <a:rPr lang="en-US" b="0" i="0" dirty="0">
                <a:solidFill>
                  <a:srgbClr val="273239"/>
                </a:solidFill>
                <a:effectLst/>
                <a:latin typeface="+mj-lt"/>
              </a:rPr>
              <a:t>For each row find the least value and then the second least value and take the absolute difference of these two least values and write it in the corresponding row difference as shown in the image below. In row </a:t>
            </a:r>
            <a:r>
              <a:rPr lang="en-US" b="1" i="0" dirty="0">
                <a:solidFill>
                  <a:srgbClr val="273239"/>
                </a:solidFill>
                <a:effectLst/>
                <a:latin typeface="+mj-lt"/>
              </a:rPr>
              <a:t>O1</a:t>
            </a:r>
            <a:r>
              <a:rPr lang="en-US" b="0" i="0" dirty="0">
                <a:solidFill>
                  <a:srgbClr val="273239"/>
                </a:solidFill>
                <a:effectLst/>
                <a:latin typeface="+mj-lt"/>
              </a:rPr>
              <a:t>, </a:t>
            </a:r>
            <a:r>
              <a:rPr lang="en-US" b="1" i="0" dirty="0">
                <a:solidFill>
                  <a:srgbClr val="273239"/>
                </a:solidFill>
                <a:effectLst/>
                <a:latin typeface="+mj-lt"/>
              </a:rPr>
              <a:t>1</a:t>
            </a:r>
            <a:r>
              <a:rPr lang="en-US" b="0" i="0" dirty="0">
                <a:solidFill>
                  <a:srgbClr val="273239"/>
                </a:solidFill>
                <a:effectLst/>
                <a:latin typeface="+mj-lt"/>
              </a:rPr>
              <a:t> is the least value and </a:t>
            </a:r>
            <a:r>
              <a:rPr lang="en-US" b="1" i="0" dirty="0">
                <a:solidFill>
                  <a:srgbClr val="273239"/>
                </a:solidFill>
                <a:effectLst/>
                <a:latin typeface="+mj-lt"/>
              </a:rPr>
              <a:t>3</a:t>
            </a:r>
            <a:r>
              <a:rPr lang="en-US" b="0" i="0" dirty="0">
                <a:solidFill>
                  <a:srgbClr val="273239"/>
                </a:solidFill>
                <a:effectLst/>
                <a:latin typeface="+mj-lt"/>
              </a:rPr>
              <a:t> is the second least value and their absolute difference is </a:t>
            </a:r>
            <a:r>
              <a:rPr lang="en-US" b="1" i="0" dirty="0">
                <a:solidFill>
                  <a:srgbClr val="273239"/>
                </a:solidFill>
                <a:effectLst/>
                <a:latin typeface="+mj-lt"/>
              </a:rPr>
              <a:t>2</a:t>
            </a:r>
            <a:r>
              <a:rPr lang="en-US" b="0" i="0" dirty="0">
                <a:solidFill>
                  <a:srgbClr val="273239"/>
                </a:solidFill>
                <a:effectLst/>
                <a:latin typeface="+mj-lt"/>
              </a:rPr>
              <a:t>. Similarly, for row </a:t>
            </a:r>
            <a:r>
              <a:rPr lang="en-US" b="1" i="0" dirty="0">
                <a:solidFill>
                  <a:srgbClr val="273239"/>
                </a:solidFill>
                <a:effectLst/>
                <a:latin typeface="+mj-lt"/>
              </a:rPr>
              <a:t>O2</a:t>
            </a:r>
            <a:r>
              <a:rPr lang="en-US" b="0" i="0" dirty="0">
                <a:solidFill>
                  <a:srgbClr val="273239"/>
                </a:solidFill>
                <a:effectLst/>
                <a:latin typeface="+mj-lt"/>
              </a:rPr>
              <a:t> and </a:t>
            </a:r>
            <a:r>
              <a:rPr lang="en-US" b="1" i="0" dirty="0">
                <a:solidFill>
                  <a:srgbClr val="273239"/>
                </a:solidFill>
                <a:effectLst/>
                <a:latin typeface="+mj-lt"/>
              </a:rPr>
              <a:t>O3</a:t>
            </a:r>
            <a:r>
              <a:rPr lang="en-US" b="0" i="0" dirty="0">
                <a:solidFill>
                  <a:srgbClr val="273239"/>
                </a:solidFill>
                <a:effectLst/>
                <a:latin typeface="+mj-lt"/>
              </a:rPr>
              <a:t>, the absolute differences are </a:t>
            </a:r>
            <a:r>
              <a:rPr lang="en-US" b="1" i="0" dirty="0">
                <a:solidFill>
                  <a:srgbClr val="273239"/>
                </a:solidFill>
                <a:effectLst/>
                <a:latin typeface="+mj-lt"/>
              </a:rPr>
              <a:t>3</a:t>
            </a:r>
            <a:r>
              <a:rPr lang="en-US" b="0" i="0" dirty="0">
                <a:solidFill>
                  <a:srgbClr val="273239"/>
                </a:solidFill>
                <a:effectLst/>
                <a:latin typeface="+mj-lt"/>
              </a:rPr>
              <a:t> and </a:t>
            </a:r>
            <a:r>
              <a:rPr lang="en-US" b="1" i="0" dirty="0">
                <a:solidFill>
                  <a:srgbClr val="273239"/>
                </a:solidFill>
                <a:effectLst/>
                <a:latin typeface="+mj-lt"/>
              </a:rPr>
              <a:t>1</a:t>
            </a:r>
            <a:r>
              <a:rPr lang="en-US" b="0" i="0" dirty="0">
                <a:solidFill>
                  <a:srgbClr val="273239"/>
                </a:solidFill>
                <a:effectLst/>
                <a:latin typeface="+mj-lt"/>
              </a:rPr>
              <a:t> respectively.</a:t>
            </a:r>
          </a:p>
          <a:p>
            <a:endParaRPr lang="en-IN" b="1" dirty="0">
              <a:latin typeface="+mj-lt"/>
            </a:endParaRPr>
          </a:p>
        </p:txBody>
      </p:sp>
      <p:pic>
        <p:nvPicPr>
          <p:cNvPr id="9" name="Picture 8">
            <a:extLst>
              <a:ext uri="{FF2B5EF4-FFF2-40B4-BE49-F238E27FC236}">
                <a16:creationId xmlns:a16="http://schemas.microsoft.com/office/drawing/2014/main" id="{81A6284C-D0A7-46EE-A773-E212EDC700B3}"/>
              </a:ext>
            </a:extLst>
          </p:cNvPr>
          <p:cNvPicPr>
            <a:picLocks noChangeAspect="1"/>
          </p:cNvPicPr>
          <p:nvPr/>
        </p:nvPicPr>
        <p:blipFill>
          <a:blip r:embed="rId2"/>
          <a:stretch>
            <a:fillRect/>
          </a:stretch>
        </p:blipFill>
        <p:spPr>
          <a:xfrm>
            <a:off x="2954869" y="2923099"/>
            <a:ext cx="6314624" cy="3286111"/>
          </a:xfrm>
          <a:prstGeom prst="rect">
            <a:avLst/>
          </a:prstGeom>
        </p:spPr>
      </p:pic>
    </p:spTree>
    <p:extLst>
      <p:ext uri="{BB962C8B-B14F-4D97-AF65-F5344CB8AC3E}">
        <p14:creationId xmlns:p14="http://schemas.microsoft.com/office/powerpoint/2010/main" val="1055781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BAFE1D3-F9A2-4BA9-B28F-320FC239A95F}"/>
              </a:ext>
            </a:extLst>
          </p:cNvPr>
          <p:cNvSpPr txBox="1"/>
          <p:nvPr/>
        </p:nvSpPr>
        <p:spPr>
          <a:xfrm>
            <a:off x="1140823" y="487680"/>
            <a:ext cx="8473440" cy="3170099"/>
          </a:xfrm>
          <a:prstGeom prst="rect">
            <a:avLst/>
          </a:prstGeom>
          <a:noFill/>
        </p:spPr>
        <p:txBody>
          <a:bodyPr wrap="square" rtlCol="0">
            <a:spAutoFit/>
          </a:bodyPr>
          <a:lstStyle/>
          <a:p>
            <a:r>
              <a:rPr lang="en-US" sz="2000" b="1" dirty="0">
                <a:solidFill>
                  <a:srgbClr val="273239"/>
                </a:solidFill>
                <a:latin typeface="+mj-lt"/>
              </a:rPr>
              <a:t>Step2- </a:t>
            </a:r>
            <a:r>
              <a:rPr lang="en-US" sz="2000" b="0" i="0" dirty="0">
                <a:solidFill>
                  <a:srgbClr val="273239"/>
                </a:solidFill>
                <a:effectLst/>
                <a:latin typeface="+mj-lt"/>
              </a:rPr>
              <a:t>For each column find the least value and then the second least value and take the absolute difference of these two least values then write it in the corresponding column difference as shown in the figure. In column </a:t>
            </a:r>
            <a:r>
              <a:rPr lang="en-US" sz="2000" b="1" i="0" dirty="0">
                <a:solidFill>
                  <a:srgbClr val="273239"/>
                </a:solidFill>
                <a:effectLst/>
                <a:latin typeface="+mj-lt"/>
              </a:rPr>
              <a:t>D1</a:t>
            </a:r>
            <a:r>
              <a:rPr lang="en-US" sz="2000" b="0" i="0" dirty="0">
                <a:solidFill>
                  <a:srgbClr val="273239"/>
                </a:solidFill>
                <a:effectLst/>
                <a:latin typeface="+mj-lt"/>
              </a:rPr>
              <a:t>, </a:t>
            </a:r>
            <a:r>
              <a:rPr lang="en-US" sz="2000" b="1" i="0" dirty="0">
                <a:solidFill>
                  <a:srgbClr val="273239"/>
                </a:solidFill>
                <a:effectLst/>
                <a:latin typeface="+mj-lt"/>
              </a:rPr>
              <a:t>2</a:t>
            </a:r>
            <a:r>
              <a:rPr lang="en-US" sz="2000" b="0" i="0" dirty="0">
                <a:solidFill>
                  <a:srgbClr val="273239"/>
                </a:solidFill>
                <a:effectLst/>
                <a:latin typeface="+mj-lt"/>
              </a:rPr>
              <a:t> is the least value and </a:t>
            </a:r>
            <a:r>
              <a:rPr lang="en-US" sz="2000" b="1" i="0" dirty="0">
                <a:solidFill>
                  <a:srgbClr val="273239"/>
                </a:solidFill>
                <a:effectLst/>
                <a:latin typeface="+mj-lt"/>
              </a:rPr>
              <a:t>3</a:t>
            </a:r>
            <a:r>
              <a:rPr lang="en-US" sz="2000" b="0" i="0" dirty="0">
                <a:solidFill>
                  <a:srgbClr val="273239"/>
                </a:solidFill>
                <a:effectLst/>
                <a:latin typeface="+mj-lt"/>
              </a:rPr>
              <a:t> is the second least value and their absolute difference is </a:t>
            </a:r>
            <a:r>
              <a:rPr lang="en-US" sz="2000" b="1" i="0" dirty="0">
                <a:solidFill>
                  <a:srgbClr val="273239"/>
                </a:solidFill>
                <a:effectLst/>
                <a:latin typeface="+mj-lt"/>
              </a:rPr>
              <a:t>1</a:t>
            </a:r>
            <a:r>
              <a:rPr lang="en-US" sz="2000" b="0" i="0" dirty="0">
                <a:solidFill>
                  <a:srgbClr val="273239"/>
                </a:solidFill>
                <a:effectLst/>
                <a:latin typeface="+mj-lt"/>
              </a:rPr>
              <a:t>. Similarly, for column </a:t>
            </a:r>
            <a:r>
              <a:rPr lang="en-US" sz="2000" b="1" i="0" dirty="0">
                <a:solidFill>
                  <a:srgbClr val="273239"/>
                </a:solidFill>
                <a:effectLst/>
                <a:latin typeface="+mj-lt"/>
              </a:rPr>
              <a:t>D2</a:t>
            </a:r>
            <a:r>
              <a:rPr lang="en-US" sz="2000" b="0" i="0" dirty="0">
                <a:solidFill>
                  <a:srgbClr val="273239"/>
                </a:solidFill>
                <a:effectLst/>
                <a:latin typeface="+mj-lt"/>
              </a:rPr>
              <a:t>, </a:t>
            </a:r>
            <a:r>
              <a:rPr lang="en-US" sz="2000" b="1" i="0" dirty="0">
                <a:solidFill>
                  <a:srgbClr val="273239"/>
                </a:solidFill>
                <a:effectLst/>
                <a:latin typeface="+mj-lt"/>
              </a:rPr>
              <a:t>D3</a:t>
            </a:r>
            <a:r>
              <a:rPr lang="en-US" sz="2000" b="0" i="0" dirty="0">
                <a:solidFill>
                  <a:srgbClr val="273239"/>
                </a:solidFill>
                <a:effectLst/>
                <a:latin typeface="+mj-lt"/>
              </a:rPr>
              <a:t> and </a:t>
            </a:r>
            <a:r>
              <a:rPr lang="en-US" sz="2000" b="1" i="0" dirty="0">
                <a:solidFill>
                  <a:srgbClr val="273239"/>
                </a:solidFill>
                <a:effectLst/>
                <a:latin typeface="+mj-lt"/>
              </a:rPr>
              <a:t>D3</a:t>
            </a:r>
            <a:r>
              <a:rPr lang="en-US" sz="2000" b="0" i="0" dirty="0">
                <a:solidFill>
                  <a:srgbClr val="273239"/>
                </a:solidFill>
                <a:effectLst/>
                <a:latin typeface="+mj-lt"/>
              </a:rPr>
              <a:t>, the absolute differences are </a:t>
            </a:r>
            <a:r>
              <a:rPr lang="en-US" sz="2000" b="1" i="0" dirty="0">
                <a:solidFill>
                  <a:srgbClr val="273239"/>
                </a:solidFill>
                <a:effectLst/>
                <a:latin typeface="+mj-lt"/>
              </a:rPr>
              <a:t>2</a:t>
            </a:r>
            <a:r>
              <a:rPr lang="en-US" sz="2000" b="0" i="0" dirty="0">
                <a:solidFill>
                  <a:srgbClr val="273239"/>
                </a:solidFill>
                <a:effectLst/>
                <a:latin typeface="+mj-lt"/>
              </a:rPr>
              <a:t>, </a:t>
            </a:r>
            <a:r>
              <a:rPr lang="en-US" sz="2000" b="1" i="0" dirty="0">
                <a:solidFill>
                  <a:srgbClr val="273239"/>
                </a:solidFill>
                <a:effectLst/>
                <a:latin typeface="+mj-lt"/>
              </a:rPr>
              <a:t>2</a:t>
            </a:r>
            <a:r>
              <a:rPr lang="en-US" sz="2000" b="0" i="0" dirty="0">
                <a:solidFill>
                  <a:srgbClr val="273239"/>
                </a:solidFill>
                <a:effectLst/>
                <a:latin typeface="+mj-lt"/>
              </a:rPr>
              <a:t> and </a:t>
            </a:r>
            <a:r>
              <a:rPr lang="en-US" sz="2000" b="1" i="0" dirty="0">
                <a:solidFill>
                  <a:srgbClr val="273239"/>
                </a:solidFill>
                <a:effectLst/>
                <a:latin typeface="+mj-lt"/>
              </a:rPr>
              <a:t>2</a:t>
            </a:r>
            <a:r>
              <a:rPr lang="en-US" sz="2000" b="0" i="0" dirty="0">
                <a:solidFill>
                  <a:srgbClr val="273239"/>
                </a:solidFill>
                <a:effectLst/>
                <a:latin typeface="+mj-lt"/>
              </a:rPr>
              <a:t> respectively.</a:t>
            </a:r>
          </a:p>
          <a:p>
            <a:endParaRPr lang="en-US" sz="2000" b="1" i="0" dirty="0">
              <a:solidFill>
                <a:srgbClr val="273239"/>
              </a:solidFill>
              <a:effectLst/>
              <a:latin typeface="+mj-lt"/>
            </a:endParaRPr>
          </a:p>
          <a:p>
            <a:r>
              <a:rPr lang="en-IN" sz="2000" b="1" dirty="0">
                <a:latin typeface="+mj-lt"/>
              </a:rPr>
              <a:t>Step3- </a:t>
            </a:r>
            <a:r>
              <a:rPr lang="en-US" sz="2000" b="0" i="0" dirty="0">
                <a:solidFill>
                  <a:srgbClr val="273239"/>
                </a:solidFill>
                <a:effectLst/>
                <a:latin typeface="+mj-lt"/>
              </a:rPr>
              <a:t>These value of row difference and column difference are also called as penalty. Now select the maximum penalty. The maximum penalty is </a:t>
            </a:r>
            <a:r>
              <a:rPr lang="en-US" sz="2000" b="1" i="0" dirty="0">
                <a:solidFill>
                  <a:srgbClr val="273239"/>
                </a:solidFill>
                <a:effectLst/>
                <a:latin typeface="+mj-lt"/>
              </a:rPr>
              <a:t>3</a:t>
            </a:r>
            <a:r>
              <a:rPr lang="en-US" sz="2000" b="0" i="0" dirty="0">
                <a:solidFill>
                  <a:srgbClr val="273239"/>
                </a:solidFill>
                <a:effectLst/>
                <a:latin typeface="+mj-lt"/>
              </a:rPr>
              <a:t> i.e. row </a:t>
            </a:r>
            <a:r>
              <a:rPr lang="en-US" sz="2000" b="1" i="0" dirty="0">
                <a:solidFill>
                  <a:srgbClr val="273239"/>
                </a:solidFill>
                <a:effectLst/>
                <a:latin typeface="+mj-lt"/>
              </a:rPr>
              <a:t>O2</a:t>
            </a:r>
            <a:r>
              <a:rPr lang="en-US" sz="2000" b="0" i="0" dirty="0">
                <a:solidFill>
                  <a:srgbClr val="273239"/>
                </a:solidFill>
                <a:effectLst/>
                <a:latin typeface="+mj-lt"/>
              </a:rPr>
              <a:t>. Now find the cell with the least cost in row </a:t>
            </a:r>
            <a:r>
              <a:rPr lang="en-US" sz="2000" b="1" i="0" dirty="0">
                <a:solidFill>
                  <a:srgbClr val="273239"/>
                </a:solidFill>
                <a:effectLst/>
                <a:latin typeface="+mj-lt"/>
              </a:rPr>
              <a:t>O2</a:t>
            </a:r>
            <a:r>
              <a:rPr lang="en-US" sz="2000" b="0" i="0" dirty="0">
                <a:solidFill>
                  <a:srgbClr val="273239"/>
                </a:solidFill>
                <a:effectLst/>
                <a:latin typeface="+mj-lt"/>
              </a:rPr>
              <a:t> and allocate the minimum among the supply of the respective row and the demand of the respective column. Demand is smaller than the supply so allocate the column’s demand i.e. </a:t>
            </a:r>
            <a:r>
              <a:rPr lang="en-US" sz="2000" b="1" i="0" dirty="0">
                <a:solidFill>
                  <a:srgbClr val="273239"/>
                </a:solidFill>
                <a:effectLst/>
                <a:latin typeface="+mj-lt"/>
              </a:rPr>
              <a:t>250</a:t>
            </a:r>
            <a:r>
              <a:rPr lang="en-US" sz="2000" b="0" i="0" dirty="0">
                <a:solidFill>
                  <a:srgbClr val="273239"/>
                </a:solidFill>
                <a:effectLst/>
                <a:latin typeface="+mj-lt"/>
              </a:rPr>
              <a:t> to the cell. Then cancel the column </a:t>
            </a:r>
            <a:r>
              <a:rPr lang="en-US" sz="2000" b="1" i="0" dirty="0">
                <a:solidFill>
                  <a:srgbClr val="273239"/>
                </a:solidFill>
                <a:effectLst/>
                <a:latin typeface="+mj-lt"/>
              </a:rPr>
              <a:t>D1</a:t>
            </a:r>
            <a:r>
              <a:rPr lang="en-US" sz="2000" b="0" i="0" dirty="0">
                <a:solidFill>
                  <a:srgbClr val="273239"/>
                </a:solidFill>
                <a:effectLst/>
                <a:latin typeface="+mj-lt"/>
              </a:rPr>
              <a:t>.</a:t>
            </a:r>
            <a:endParaRPr lang="en-IN" sz="2000" b="1" dirty="0">
              <a:latin typeface="+mj-lt"/>
            </a:endParaRPr>
          </a:p>
        </p:txBody>
      </p:sp>
      <p:pic>
        <p:nvPicPr>
          <p:cNvPr id="12" name="Picture 11">
            <a:extLst>
              <a:ext uri="{FF2B5EF4-FFF2-40B4-BE49-F238E27FC236}">
                <a16:creationId xmlns:a16="http://schemas.microsoft.com/office/drawing/2014/main" id="{E3409DEC-D124-4DA3-AEF5-722CDC3C1B8B}"/>
              </a:ext>
            </a:extLst>
          </p:cNvPr>
          <p:cNvPicPr>
            <a:picLocks noChangeAspect="1"/>
          </p:cNvPicPr>
          <p:nvPr/>
        </p:nvPicPr>
        <p:blipFill>
          <a:blip r:embed="rId2"/>
          <a:stretch>
            <a:fillRect/>
          </a:stretch>
        </p:blipFill>
        <p:spPr>
          <a:xfrm>
            <a:off x="3490905" y="3792323"/>
            <a:ext cx="5210190" cy="2782649"/>
          </a:xfrm>
          <a:prstGeom prst="rect">
            <a:avLst/>
          </a:prstGeom>
        </p:spPr>
      </p:pic>
    </p:spTree>
    <p:extLst>
      <p:ext uri="{BB962C8B-B14F-4D97-AF65-F5344CB8AC3E}">
        <p14:creationId xmlns:p14="http://schemas.microsoft.com/office/powerpoint/2010/main" val="4294366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5E7CE5-450E-4FE3-86AC-69F7DEEB1D2D}"/>
              </a:ext>
            </a:extLst>
          </p:cNvPr>
          <p:cNvSpPr>
            <a:spLocks noGrp="1"/>
          </p:cNvSpPr>
          <p:nvPr>
            <p:ph idx="1"/>
          </p:nvPr>
        </p:nvSpPr>
        <p:spPr>
          <a:xfrm>
            <a:off x="779416" y="383177"/>
            <a:ext cx="10633165" cy="6035040"/>
          </a:xfrm>
        </p:spPr>
        <p:txBody>
          <a:bodyPr/>
          <a:lstStyle/>
          <a:p>
            <a:r>
              <a:rPr lang="en-US" b="1" dirty="0">
                <a:latin typeface="+mj-lt"/>
              </a:rPr>
              <a:t>Step4- </a:t>
            </a:r>
            <a:r>
              <a:rPr lang="en-US" b="0" i="0" dirty="0">
                <a:solidFill>
                  <a:srgbClr val="273239"/>
                </a:solidFill>
                <a:effectLst/>
                <a:latin typeface="+mj-lt"/>
              </a:rPr>
              <a:t>From the remaining cells, find out the row difference and column difference.</a:t>
            </a:r>
          </a:p>
          <a:p>
            <a:endParaRPr lang="en-IN" b="1" dirty="0">
              <a:latin typeface="+mj-lt"/>
            </a:endParaRPr>
          </a:p>
          <a:p>
            <a:endParaRPr lang="en-IN" b="1" dirty="0">
              <a:latin typeface="+mj-lt"/>
            </a:endParaRPr>
          </a:p>
          <a:p>
            <a:endParaRPr lang="en-IN" b="1" dirty="0">
              <a:latin typeface="+mj-lt"/>
            </a:endParaRPr>
          </a:p>
          <a:p>
            <a:endParaRPr lang="en-IN" b="1" dirty="0">
              <a:latin typeface="+mj-lt"/>
            </a:endParaRPr>
          </a:p>
          <a:p>
            <a:endParaRPr lang="en-IN" b="1" dirty="0">
              <a:latin typeface="+mj-lt"/>
            </a:endParaRPr>
          </a:p>
          <a:p>
            <a:r>
              <a:rPr lang="en-IN" b="1" dirty="0">
                <a:latin typeface="+mj-lt"/>
              </a:rPr>
              <a:t>Step5- </a:t>
            </a:r>
            <a:r>
              <a:rPr lang="en-US" b="0" i="0" dirty="0">
                <a:solidFill>
                  <a:srgbClr val="273239"/>
                </a:solidFill>
                <a:effectLst/>
                <a:latin typeface="+mj-lt"/>
              </a:rPr>
              <a:t>Again select the maximum penalty which is </a:t>
            </a:r>
            <a:r>
              <a:rPr lang="en-US" b="1" i="0" dirty="0">
                <a:solidFill>
                  <a:srgbClr val="273239"/>
                </a:solidFill>
                <a:effectLst/>
                <a:latin typeface="+mj-lt"/>
              </a:rPr>
              <a:t>3</a:t>
            </a:r>
            <a:r>
              <a:rPr lang="en-US" b="0" i="0" dirty="0">
                <a:solidFill>
                  <a:srgbClr val="273239"/>
                </a:solidFill>
                <a:effectLst/>
                <a:latin typeface="+mj-lt"/>
              </a:rPr>
              <a:t> corresponding to row </a:t>
            </a:r>
            <a:r>
              <a:rPr lang="en-US" b="1" i="0" dirty="0">
                <a:solidFill>
                  <a:srgbClr val="273239"/>
                </a:solidFill>
                <a:effectLst/>
                <a:latin typeface="+mj-lt"/>
              </a:rPr>
              <a:t>O1</a:t>
            </a:r>
            <a:r>
              <a:rPr lang="en-US" b="0" i="0" dirty="0">
                <a:solidFill>
                  <a:srgbClr val="273239"/>
                </a:solidFill>
                <a:effectLst/>
                <a:latin typeface="+mj-lt"/>
              </a:rPr>
              <a:t>. The least-cost cell in row </a:t>
            </a:r>
            <a:r>
              <a:rPr lang="en-US" b="1" i="0" dirty="0">
                <a:solidFill>
                  <a:srgbClr val="273239"/>
                </a:solidFill>
                <a:effectLst/>
                <a:latin typeface="+mj-lt"/>
              </a:rPr>
              <a:t>O1</a:t>
            </a:r>
            <a:r>
              <a:rPr lang="en-US" b="0" i="0" dirty="0">
                <a:solidFill>
                  <a:srgbClr val="273239"/>
                </a:solidFill>
                <a:effectLst/>
                <a:latin typeface="+mj-lt"/>
              </a:rPr>
              <a:t> is </a:t>
            </a:r>
            <a:r>
              <a:rPr lang="en-US" b="1" i="0" dirty="0">
                <a:solidFill>
                  <a:srgbClr val="273239"/>
                </a:solidFill>
                <a:effectLst/>
                <a:latin typeface="+mj-lt"/>
              </a:rPr>
              <a:t>(O1, D2)</a:t>
            </a:r>
            <a:r>
              <a:rPr lang="en-US" b="0" i="0" dirty="0">
                <a:solidFill>
                  <a:srgbClr val="273239"/>
                </a:solidFill>
                <a:effectLst/>
                <a:latin typeface="+mj-lt"/>
              </a:rPr>
              <a:t> with cost </a:t>
            </a:r>
            <a:r>
              <a:rPr lang="en-US" b="1" i="0" dirty="0">
                <a:solidFill>
                  <a:srgbClr val="273239"/>
                </a:solidFill>
                <a:effectLst/>
                <a:latin typeface="+mj-lt"/>
              </a:rPr>
              <a:t>1</a:t>
            </a:r>
            <a:r>
              <a:rPr lang="en-US" b="0" i="0" dirty="0">
                <a:solidFill>
                  <a:srgbClr val="273239"/>
                </a:solidFill>
                <a:effectLst/>
                <a:latin typeface="+mj-lt"/>
              </a:rPr>
              <a:t>. Allocate the minimum among supply and demand from the respective row and column to the cell. Cancel the row or column with zero value.</a:t>
            </a:r>
            <a:endParaRPr lang="en-IN" b="1" dirty="0">
              <a:latin typeface="+mj-lt"/>
            </a:endParaRPr>
          </a:p>
        </p:txBody>
      </p:sp>
      <p:pic>
        <p:nvPicPr>
          <p:cNvPr id="6" name="Picture 5">
            <a:extLst>
              <a:ext uri="{FF2B5EF4-FFF2-40B4-BE49-F238E27FC236}">
                <a16:creationId xmlns:a16="http://schemas.microsoft.com/office/drawing/2014/main" id="{BD309EB9-53D1-47E1-8925-B1D5CC447C5E}"/>
              </a:ext>
            </a:extLst>
          </p:cNvPr>
          <p:cNvPicPr>
            <a:picLocks noChangeAspect="1"/>
          </p:cNvPicPr>
          <p:nvPr/>
        </p:nvPicPr>
        <p:blipFill>
          <a:blip r:embed="rId2"/>
          <a:stretch>
            <a:fillRect/>
          </a:stretch>
        </p:blipFill>
        <p:spPr>
          <a:xfrm>
            <a:off x="7946700" y="771174"/>
            <a:ext cx="3757620" cy="2077592"/>
          </a:xfrm>
          <a:prstGeom prst="rect">
            <a:avLst/>
          </a:prstGeom>
        </p:spPr>
      </p:pic>
      <p:pic>
        <p:nvPicPr>
          <p:cNvPr id="8" name="Picture 7">
            <a:extLst>
              <a:ext uri="{FF2B5EF4-FFF2-40B4-BE49-F238E27FC236}">
                <a16:creationId xmlns:a16="http://schemas.microsoft.com/office/drawing/2014/main" id="{F41C16D8-33D9-46C2-9196-008257FF8EB6}"/>
              </a:ext>
            </a:extLst>
          </p:cNvPr>
          <p:cNvPicPr>
            <a:picLocks noChangeAspect="1"/>
          </p:cNvPicPr>
          <p:nvPr/>
        </p:nvPicPr>
        <p:blipFill>
          <a:blip r:embed="rId3"/>
          <a:stretch>
            <a:fillRect/>
          </a:stretch>
        </p:blipFill>
        <p:spPr>
          <a:xfrm>
            <a:off x="7439245" y="4246957"/>
            <a:ext cx="4426960" cy="2559257"/>
          </a:xfrm>
          <a:prstGeom prst="rect">
            <a:avLst/>
          </a:prstGeom>
        </p:spPr>
      </p:pic>
    </p:spTree>
    <p:extLst>
      <p:ext uri="{BB962C8B-B14F-4D97-AF65-F5344CB8AC3E}">
        <p14:creationId xmlns:p14="http://schemas.microsoft.com/office/powerpoint/2010/main" val="2814505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48640"/>
            <a:ext cx="9720072" cy="1499616"/>
          </a:xfrm>
        </p:spPr>
        <p:txBody>
          <a:bodyPr>
            <a:normAutofit/>
          </a:bodyPr>
          <a:lstStyle/>
          <a:p>
            <a:r>
              <a:rPr lang="en-IN" dirty="0">
                <a:solidFill>
                  <a:schemeClr val="accent2"/>
                </a:solidFill>
              </a:rPr>
              <a:t>WHAT IS TRANSPORTATION PROBLEM ?</a:t>
            </a:r>
            <a:endParaRPr lang="en-US" dirty="0">
              <a:solidFill>
                <a:schemeClr val="accent2"/>
              </a:solidFill>
            </a:endParaRPr>
          </a:p>
        </p:txBody>
      </p:sp>
      <p:sp>
        <p:nvSpPr>
          <p:cNvPr id="4" name="Content Placeholder 3">
            <a:extLst>
              <a:ext uri="{FF2B5EF4-FFF2-40B4-BE49-F238E27FC236}">
                <a16:creationId xmlns:a16="http://schemas.microsoft.com/office/drawing/2014/main" id="{DC754A4C-27F3-48EC-9876-1DA1B5B8F491}"/>
              </a:ext>
            </a:extLst>
          </p:cNvPr>
          <p:cNvSpPr>
            <a:spLocks noGrp="1"/>
          </p:cNvSpPr>
          <p:nvPr>
            <p:ph idx="1"/>
          </p:nvPr>
        </p:nvSpPr>
        <p:spPr>
          <a:xfrm>
            <a:off x="816746" y="2121763"/>
            <a:ext cx="9927455" cy="4187597"/>
          </a:xfrm>
        </p:spPr>
        <p:txBody>
          <a:bodyPr>
            <a:noAutofit/>
          </a:bodyPr>
          <a:lstStyle/>
          <a:p>
            <a:pPr algn="just"/>
            <a:r>
              <a:rPr lang="en-US" sz="3600" spc="100" dirty="0">
                <a:solidFill>
                  <a:schemeClr val="tx1">
                    <a:lumMod val="95000"/>
                    <a:lumOff val="5000"/>
                  </a:schemeClr>
                </a:solidFill>
                <a:latin typeface="+mj-lt"/>
                <a:ea typeface="+mj-ea"/>
                <a:cs typeface="+mj-cs"/>
              </a:rPr>
              <a:t>•The transportation problem is a special type of linear programming problem where the objective is to minimize the cost of distributing a product from a number of </a:t>
            </a:r>
            <a:r>
              <a:rPr lang="en-US" sz="3600" spc="100" dirty="0">
                <a:solidFill>
                  <a:srgbClr val="FF0000"/>
                </a:solidFill>
                <a:latin typeface="+mj-lt"/>
                <a:ea typeface="+mj-ea"/>
                <a:cs typeface="+mj-cs"/>
              </a:rPr>
              <a:t>sources</a:t>
            </a:r>
            <a:r>
              <a:rPr lang="en-US" sz="3600" spc="100" dirty="0">
                <a:solidFill>
                  <a:schemeClr val="tx1">
                    <a:lumMod val="95000"/>
                    <a:lumOff val="5000"/>
                  </a:schemeClr>
                </a:solidFill>
                <a:latin typeface="+mj-lt"/>
                <a:ea typeface="+mj-ea"/>
                <a:cs typeface="+mj-cs"/>
              </a:rPr>
              <a:t> or </a:t>
            </a:r>
            <a:r>
              <a:rPr lang="en-US" sz="3600" spc="100" dirty="0">
                <a:solidFill>
                  <a:srgbClr val="FF0000"/>
                </a:solidFill>
                <a:latin typeface="+mj-lt"/>
                <a:ea typeface="+mj-ea"/>
                <a:cs typeface="+mj-cs"/>
              </a:rPr>
              <a:t>origins</a:t>
            </a:r>
            <a:r>
              <a:rPr lang="en-US" sz="3600" spc="100" dirty="0">
                <a:solidFill>
                  <a:schemeClr val="tx1">
                    <a:lumMod val="95000"/>
                    <a:lumOff val="5000"/>
                  </a:schemeClr>
                </a:solidFill>
                <a:latin typeface="+mj-lt"/>
                <a:ea typeface="+mj-ea"/>
                <a:cs typeface="+mj-cs"/>
              </a:rPr>
              <a:t> to a number of destinations. </a:t>
            </a:r>
          </a:p>
          <a:p>
            <a:pPr algn="just"/>
            <a:r>
              <a:rPr lang="en-US" sz="3600" spc="100" dirty="0">
                <a:solidFill>
                  <a:schemeClr val="tx1">
                    <a:lumMod val="95000"/>
                    <a:lumOff val="5000"/>
                  </a:schemeClr>
                </a:solidFill>
                <a:latin typeface="+mj-lt"/>
                <a:ea typeface="+mj-ea"/>
                <a:cs typeface="+mj-cs"/>
              </a:rPr>
              <a:t>• Because of its special structure, the usual simplex method is not suitable for solving transportation problems. These problems require a special method of solution.</a:t>
            </a:r>
            <a:endParaRPr lang="en-IN" sz="3600" spc="100" dirty="0">
              <a:solidFill>
                <a:schemeClr val="tx1">
                  <a:lumMod val="95000"/>
                  <a:lumOff val="5000"/>
                </a:schemeClr>
              </a:solidFill>
              <a:latin typeface="+mj-lt"/>
              <a:ea typeface="+mj-ea"/>
              <a:cs typeface="+mj-cs"/>
            </a:endParaRPr>
          </a:p>
        </p:txBody>
      </p:sp>
    </p:spTree>
    <p:extLst>
      <p:ext uri="{BB962C8B-B14F-4D97-AF65-F5344CB8AC3E}">
        <p14:creationId xmlns:p14="http://schemas.microsoft.com/office/powerpoint/2010/main" val="140174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CB872-8EF3-48E8-8A31-34ECC894F29F}"/>
              </a:ext>
            </a:extLst>
          </p:cNvPr>
          <p:cNvSpPr>
            <a:spLocks noGrp="1"/>
          </p:cNvSpPr>
          <p:nvPr>
            <p:ph idx="1"/>
          </p:nvPr>
        </p:nvSpPr>
        <p:spPr>
          <a:xfrm>
            <a:off x="827314" y="165463"/>
            <a:ext cx="10554789" cy="6470468"/>
          </a:xfrm>
        </p:spPr>
        <p:txBody>
          <a:bodyPr/>
          <a:lstStyle/>
          <a:p>
            <a:r>
              <a:rPr lang="en-US" b="1" dirty="0">
                <a:latin typeface="+mj-lt"/>
              </a:rPr>
              <a:t>Step5- </a:t>
            </a:r>
            <a:r>
              <a:rPr lang="en-US" b="0" i="0" dirty="0">
                <a:solidFill>
                  <a:srgbClr val="273239"/>
                </a:solidFill>
                <a:effectLst/>
                <a:latin typeface="+mj-lt"/>
              </a:rPr>
              <a:t>Now find the row difference and column difference from the remaining cells.</a:t>
            </a:r>
          </a:p>
          <a:p>
            <a:endParaRPr lang="en-US" dirty="0">
              <a:solidFill>
                <a:srgbClr val="273239"/>
              </a:solidFill>
              <a:latin typeface="+mj-lt"/>
            </a:endParaRPr>
          </a:p>
          <a:p>
            <a:endParaRPr lang="en-US" b="1" dirty="0">
              <a:solidFill>
                <a:srgbClr val="273239"/>
              </a:solidFill>
              <a:latin typeface="+mj-lt"/>
            </a:endParaRPr>
          </a:p>
          <a:p>
            <a:endParaRPr lang="en-US" b="1" dirty="0">
              <a:solidFill>
                <a:srgbClr val="273239"/>
              </a:solidFill>
              <a:latin typeface="+mj-lt"/>
            </a:endParaRPr>
          </a:p>
          <a:p>
            <a:endParaRPr lang="en-US" b="1" dirty="0">
              <a:solidFill>
                <a:srgbClr val="273239"/>
              </a:solidFill>
              <a:latin typeface="+mj-lt"/>
            </a:endParaRPr>
          </a:p>
          <a:p>
            <a:endParaRPr lang="en-US" b="1" dirty="0">
              <a:solidFill>
                <a:srgbClr val="273239"/>
              </a:solidFill>
              <a:latin typeface="+mj-lt"/>
            </a:endParaRPr>
          </a:p>
          <a:p>
            <a:endParaRPr lang="en-US" b="1" dirty="0">
              <a:solidFill>
                <a:srgbClr val="273239"/>
              </a:solidFill>
              <a:latin typeface="+mj-lt"/>
            </a:endParaRPr>
          </a:p>
          <a:p>
            <a:r>
              <a:rPr lang="en-US" b="1" dirty="0">
                <a:solidFill>
                  <a:srgbClr val="273239"/>
                </a:solidFill>
                <a:latin typeface="+mj-lt"/>
              </a:rPr>
              <a:t>Step6- </a:t>
            </a:r>
            <a:r>
              <a:rPr lang="en-US" dirty="0">
                <a:solidFill>
                  <a:srgbClr val="273239"/>
                </a:solidFill>
                <a:latin typeface="+mj-lt"/>
              </a:rPr>
              <a:t>Like this we processed further.</a:t>
            </a:r>
            <a:endParaRPr lang="en-IN" b="1" dirty="0">
              <a:latin typeface="+mj-lt"/>
            </a:endParaRPr>
          </a:p>
        </p:txBody>
      </p:sp>
      <p:pic>
        <p:nvPicPr>
          <p:cNvPr id="5" name="Picture 4">
            <a:extLst>
              <a:ext uri="{FF2B5EF4-FFF2-40B4-BE49-F238E27FC236}">
                <a16:creationId xmlns:a16="http://schemas.microsoft.com/office/drawing/2014/main" id="{440FCCF7-240C-4082-A7EB-C8F186B94BD0}"/>
              </a:ext>
            </a:extLst>
          </p:cNvPr>
          <p:cNvPicPr>
            <a:picLocks noChangeAspect="1"/>
          </p:cNvPicPr>
          <p:nvPr/>
        </p:nvPicPr>
        <p:blipFill>
          <a:blip r:embed="rId2"/>
          <a:stretch>
            <a:fillRect/>
          </a:stretch>
        </p:blipFill>
        <p:spPr>
          <a:xfrm>
            <a:off x="7774162" y="530138"/>
            <a:ext cx="4182707" cy="2534539"/>
          </a:xfrm>
          <a:prstGeom prst="rect">
            <a:avLst/>
          </a:prstGeom>
        </p:spPr>
      </p:pic>
      <p:pic>
        <p:nvPicPr>
          <p:cNvPr id="7" name="Picture 6">
            <a:extLst>
              <a:ext uri="{FF2B5EF4-FFF2-40B4-BE49-F238E27FC236}">
                <a16:creationId xmlns:a16="http://schemas.microsoft.com/office/drawing/2014/main" id="{5030CEA9-C808-4ED8-9498-5644D1884B5B}"/>
              </a:ext>
            </a:extLst>
          </p:cNvPr>
          <p:cNvPicPr>
            <a:picLocks noChangeAspect="1"/>
          </p:cNvPicPr>
          <p:nvPr/>
        </p:nvPicPr>
        <p:blipFill>
          <a:blip r:embed="rId3"/>
          <a:stretch>
            <a:fillRect/>
          </a:stretch>
        </p:blipFill>
        <p:spPr>
          <a:xfrm>
            <a:off x="975758" y="3978420"/>
            <a:ext cx="4516758" cy="2657511"/>
          </a:xfrm>
          <a:prstGeom prst="rect">
            <a:avLst/>
          </a:prstGeom>
        </p:spPr>
      </p:pic>
      <p:pic>
        <p:nvPicPr>
          <p:cNvPr id="9" name="Picture 8">
            <a:extLst>
              <a:ext uri="{FF2B5EF4-FFF2-40B4-BE49-F238E27FC236}">
                <a16:creationId xmlns:a16="http://schemas.microsoft.com/office/drawing/2014/main" id="{1B40A612-DA7A-4309-ABD6-818EBB662518}"/>
              </a:ext>
            </a:extLst>
          </p:cNvPr>
          <p:cNvPicPr>
            <a:picLocks noChangeAspect="1"/>
          </p:cNvPicPr>
          <p:nvPr/>
        </p:nvPicPr>
        <p:blipFill>
          <a:blip r:embed="rId4"/>
          <a:stretch>
            <a:fillRect/>
          </a:stretch>
        </p:blipFill>
        <p:spPr>
          <a:xfrm>
            <a:off x="6869385" y="3978419"/>
            <a:ext cx="4346857" cy="2657511"/>
          </a:xfrm>
          <a:prstGeom prst="rect">
            <a:avLst/>
          </a:prstGeom>
        </p:spPr>
      </p:pic>
    </p:spTree>
    <p:extLst>
      <p:ext uri="{BB962C8B-B14F-4D97-AF65-F5344CB8AC3E}">
        <p14:creationId xmlns:p14="http://schemas.microsoft.com/office/powerpoint/2010/main" val="2502053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17949-8FB4-45DE-8C69-8C75C6FC930E}"/>
              </a:ext>
            </a:extLst>
          </p:cNvPr>
          <p:cNvPicPr>
            <a:picLocks noChangeAspect="1"/>
          </p:cNvPicPr>
          <p:nvPr/>
        </p:nvPicPr>
        <p:blipFill>
          <a:blip r:embed="rId2"/>
          <a:stretch>
            <a:fillRect/>
          </a:stretch>
        </p:blipFill>
        <p:spPr>
          <a:xfrm>
            <a:off x="1317659" y="609241"/>
            <a:ext cx="4099073" cy="2426904"/>
          </a:xfrm>
          <a:prstGeom prst="rect">
            <a:avLst/>
          </a:prstGeom>
        </p:spPr>
      </p:pic>
      <p:pic>
        <p:nvPicPr>
          <p:cNvPr id="7" name="Picture 6">
            <a:extLst>
              <a:ext uri="{FF2B5EF4-FFF2-40B4-BE49-F238E27FC236}">
                <a16:creationId xmlns:a16="http://schemas.microsoft.com/office/drawing/2014/main" id="{A8A7537B-40F3-4E1E-927F-64E17F541A49}"/>
              </a:ext>
            </a:extLst>
          </p:cNvPr>
          <p:cNvPicPr>
            <a:picLocks noChangeAspect="1"/>
          </p:cNvPicPr>
          <p:nvPr/>
        </p:nvPicPr>
        <p:blipFill>
          <a:blip r:embed="rId3"/>
          <a:stretch>
            <a:fillRect/>
          </a:stretch>
        </p:blipFill>
        <p:spPr>
          <a:xfrm>
            <a:off x="7029664" y="609241"/>
            <a:ext cx="4404690" cy="2613772"/>
          </a:xfrm>
          <a:prstGeom prst="rect">
            <a:avLst/>
          </a:prstGeom>
        </p:spPr>
      </p:pic>
      <p:sp>
        <p:nvSpPr>
          <p:cNvPr id="8" name="TextBox 7">
            <a:extLst>
              <a:ext uri="{FF2B5EF4-FFF2-40B4-BE49-F238E27FC236}">
                <a16:creationId xmlns:a16="http://schemas.microsoft.com/office/drawing/2014/main" id="{2DA1F479-3A19-4D1A-8EDF-CA484D398EE1}"/>
              </a:ext>
            </a:extLst>
          </p:cNvPr>
          <p:cNvSpPr txBox="1"/>
          <p:nvPr/>
        </p:nvSpPr>
        <p:spPr>
          <a:xfrm>
            <a:off x="801189" y="3429000"/>
            <a:ext cx="10049691" cy="461665"/>
          </a:xfrm>
          <a:prstGeom prst="rect">
            <a:avLst/>
          </a:prstGeom>
          <a:noFill/>
        </p:spPr>
        <p:txBody>
          <a:bodyPr wrap="square" rtlCol="0">
            <a:spAutoFit/>
          </a:bodyPr>
          <a:lstStyle/>
          <a:p>
            <a:r>
              <a:rPr lang="en-US" sz="2400" b="1" dirty="0">
                <a:solidFill>
                  <a:srgbClr val="273239"/>
                </a:solidFill>
                <a:latin typeface="+mj-lt"/>
              </a:rPr>
              <a:t>.</a:t>
            </a:r>
            <a:r>
              <a:rPr lang="en-US" sz="2400" b="0" i="0" dirty="0">
                <a:solidFill>
                  <a:srgbClr val="273239"/>
                </a:solidFill>
                <a:effectLst/>
                <a:latin typeface="+mj-lt"/>
              </a:rPr>
              <a:t>Now there is only one cell so allocate the remaining demand or supply to the cell</a:t>
            </a:r>
            <a:endParaRPr lang="en-IN" sz="2400" dirty="0">
              <a:latin typeface="+mj-lt"/>
            </a:endParaRPr>
          </a:p>
        </p:txBody>
      </p:sp>
      <p:pic>
        <p:nvPicPr>
          <p:cNvPr id="10" name="Picture 9">
            <a:extLst>
              <a:ext uri="{FF2B5EF4-FFF2-40B4-BE49-F238E27FC236}">
                <a16:creationId xmlns:a16="http://schemas.microsoft.com/office/drawing/2014/main" id="{2E664714-798C-465E-B9BD-FAE4BB8E11E4}"/>
              </a:ext>
            </a:extLst>
          </p:cNvPr>
          <p:cNvPicPr>
            <a:picLocks noChangeAspect="1"/>
          </p:cNvPicPr>
          <p:nvPr/>
        </p:nvPicPr>
        <p:blipFill>
          <a:blip r:embed="rId4"/>
          <a:stretch>
            <a:fillRect/>
          </a:stretch>
        </p:blipFill>
        <p:spPr>
          <a:xfrm>
            <a:off x="4330731" y="3798332"/>
            <a:ext cx="5011532" cy="3002551"/>
          </a:xfrm>
          <a:prstGeom prst="rect">
            <a:avLst/>
          </a:prstGeom>
        </p:spPr>
      </p:pic>
    </p:spTree>
    <p:extLst>
      <p:ext uri="{BB962C8B-B14F-4D97-AF65-F5344CB8AC3E}">
        <p14:creationId xmlns:p14="http://schemas.microsoft.com/office/powerpoint/2010/main" val="2776826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EFEB73-1B5F-4340-AB28-0E6862450313}"/>
              </a:ext>
            </a:extLst>
          </p:cNvPr>
          <p:cNvSpPr>
            <a:spLocks noGrp="1"/>
          </p:cNvSpPr>
          <p:nvPr>
            <p:ph idx="1"/>
          </p:nvPr>
        </p:nvSpPr>
        <p:spPr>
          <a:xfrm>
            <a:off x="896984" y="461554"/>
            <a:ext cx="9847218" cy="5847806"/>
          </a:xfrm>
        </p:spPr>
        <p:txBody>
          <a:bodyPr/>
          <a:lstStyle/>
          <a:p>
            <a:r>
              <a:rPr lang="en-US" b="0" i="0" dirty="0">
                <a:solidFill>
                  <a:srgbClr val="273239"/>
                </a:solidFill>
                <a:effectLst/>
                <a:latin typeface="+mj-lt"/>
              </a:rPr>
              <a:t>.No balance remains. So multiply the allocated value of the cells with their corresponding cell cost and add all to get the final cost i.e. </a:t>
            </a:r>
          </a:p>
          <a:p>
            <a:r>
              <a:rPr lang="en-US" b="1" i="0" dirty="0">
                <a:solidFill>
                  <a:srgbClr val="273239"/>
                </a:solidFill>
                <a:effectLst/>
                <a:latin typeface="+mj-lt"/>
              </a:rPr>
              <a:t>(300 * 1) + (250 * 2) + (50 * 3) + (250 * 3) + (200 * 2) + (150 * 5) = 2850</a:t>
            </a:r>
            <a:endParaRPr lang="en-US" b="0" i="0" dirty="0">
              <a:solidFill>
                <a:srgbClr val="273239"/>
              </a:solidFill>
              <a:effectLst/>
              <a:latin typeface="+mj-lt"/>
            </a:endParaRPr>
          </a:p>
          <a:p>
            <a:endParaRPr lang="en-IN" dirty="0">
              <a:latin typeface="+mj-lt"/>
            </a:endParaRPr>
          </a:p>
        </p:txBody>
      </p:sp>
      <p:pic>
        <p:nvPicPr>
          <p:cNvPr id="5" name="Picture 4">
            <a:extLst>
              <a:ext uri="{FF2B5EF4-FFF2-40B4-BE49-F238E27FC236}">
                <a16:creationId xmlns:a16="http://schemas.microsoft.com/office/drawing/2014/main" id="{197E55A1-FBE4-4A84-9818-650427A448D2}"/>
              </a:ext>
            </a:extLst>
          </p:cNvPr>
          <p:cNvPicPr>
            <a:picLocks noChangeAspect="1"/>
          </p:cNvPicPr>
          <p:nvPr/>
        </p:nvPicPr>
        <p:blipFill>
          <a:blip r:embed="rId2"/>
          <a:stretch>
            <a:fillRect/>
          </a:stretch>
        </p:blipFill>
        <p:spPr>
          <a:xfrm>
            <a:off x="1214737" y="2416538"/>
            <a:ext cx="9931910" cy="3505380"/>
          </a:xfrm>
          <a:prstGeom prst="rect">
            <a:avLst/>
          </a:prstGeom>
        </p:spPr>
      </p:pic>
    </p:spTree>
    <p:extLst>
      <p:ext uri="{BB962C8B-B14F-4D97-AF65-F5344CB8AC3E}">
        <p14:creationId xmlns:p14="http://schemas.microsoft.com/office/powerpoint/2010/main" val="1064001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5E5708-A524-4433-B572-B1C32D55B5B8}"/>
              </a:ext>
            </a:extLst>
          </p:cNvPr>
          <p:cNvSpPr>
            <a:spLocks noGrp="1"/>
          </p:cNvSpPr>
          <p:nvPr>
            <p:ph idx="1"/>
          </p:nvPr>
        </p:nvSpPr>
        <p:spPr>
          <a:xfrm>
            <a:off x="879566" y="287383"/>
            <a:ext cx="9864635" cy="6021977"/>
          </a:xfrm>
        </p:spPr>
        <p:txBody>
          <a:bodyPr>
            <a:normAutofit/>
          </a:bodyPr>
          <a:lstStyle/>
          <a:p>
            <a:r>
              <a:rPr lang="en-IN" sz="3200" b="1" i="0" dirty="0">
                <a:solidFill>
                  <a:srgbClr val="273239"/>
                </a:solidFill>
                <a:effectLst/>
                <a:latin typeface="+mj-lt"/>
              </a:rPr>
              <a:t>Unbalanced -</a:t>
            </a:r>
          </a:p>
          <a:p>
            <a:r>
              <a:rPr lang="en-IN" sz="2800" b="1" dirty="0">
                <a:solidFill>
                  <a:srgbClr val="273239"/>
                </a:solidFill>
                <a:latin typeface="+mj-lt"/>
              </a:rPr>
              <a:t>Problem- </a:t>
            </a:r>
          </a:p>
          <a:p>
            <a:endParaRPr lang="en-IN" sz="2800" b="1" i="0" dirty="0">
              <a:solidFill>
                <a:srgbClr val="273239"/>
              </a:solidFill>
              <a:effectLst/>
              <a:latin typeface="+mj-lt"/>
            </a:endParaRPr>
          </a:p>
          <a:p>
            <a:endParaRPr lang="en-IN" sz="2800" b="1" dirty="0">
              <a:solidFill>
                <a:srgbClr val="273239"/>
              </a:solidFill>
              <a:latin typeface="+mj-lt"/>
            </a:endParaRPr>
          </a:p>
          <a:p>
            <a:endParaRPr lang="en-IN" sz="2800" b="1" i="0" dirty="0">
              <a:solidFill>
                <a:srgbClr val="273239"/>
              </a:solidFill>
              <a:effectLst/>
              <a:latin typeface="+mj-lt"/>
            </a:endParaRPr>
          </a:p>
          <a:p>
            <a:endParaRPr lang="en-IN" sz="2800" b="1" dirty="0">
              <a:solidFill>
                <a:srgbClr val="273239"/>
              </a:solidFill>
              <a:latin typeface="+mj-lt"/>
            </a:endParaRPr>
          </a:p>
          <a:p>
            <a:r>
              <a:rPr lang="en-IN" sz="2800" b="1" i="0" dirty="0">
                <a:solidFill>
                  <a:srgbClr val="273239"/>
                </a:solidFill>
                <a:effectLst/>
                <a:latin typeface="+mj-lt"/>
              </a:rPr>
              <a:t>Solution- </a:t>
            </a:r>
          </a:p>
          <a:p>
            <a:r>
              <a:rPr lang="en-US" b="0" i="0" dirty="0">
                <a:solidFill>
                  <a:srgbClr val="273239"/>
                </a:solidFill>
                <a:effectLst/>
                <a:latin typeface="+mj-lt"/>
              </a:rPr>
              <a:t>In this type of problem, the concept of a dummy row or a dummy column will be used.</a:t>
            </a:r>
          </a:p>
          <a:p>
            <a:r>
              <a:rPr lang="en-US" dirty="0">
                <a:solidFill>
                  <a:srgbClr val="273239"/>
                </a:solidFill>
                <a:latin typeface="+mj-lt"/>
              </a:rPr>
              <a:t>1. If </a:t>
            </a:r>
            <a:r>
              <a:rPr lang="en-US" b="0" i="0" dirty="0">
                <a:solidFill>
                  <a:srgbClr val="273239"/>
                </a:solidFill>
                <a:effectLst/>
                <a:latin typeface="+mj-lt"/>
              </a:rPr>
              <a:t>supply is more than the demand so a dummy demand column will be added .</a:t>
            </a:r>
          </a:p>
          <a:p>
            <a:r>
              <a:rPr lang="en-US" dirty="0">
                <a:solidFill>
                  <a:srgbClr val="273239"/>
                </a:solidFill>
                <a:latin typeface="+mj-lt"/>
              </a:rPr>
              <a:t>2.</a:t>
            </a:r>
            <a:r>
              <a:rPr lang="en-US" b="0" i="0" dirty="0">
                <a:solidFill>
                  <a:srgbClr val="273239"/>
                </a:solidFill>
                <a:effectLst/>
                <a:latin typeface="+mj-lt"/>
              </a:rPr>
              <a:t> If demand is more than the supply so a dummy supply row will be added </a:t>
            </a:r>
          </a:p>
          <a:p>
            <a:r>
              <a:rPr lang="en-US" dirty="0">
                <a:solidFill>
                  <a:srgbClr val="273239"/>
                </a:solidFill>
                <a:latin typeface="+mj-lt"/>
              </a:rPr>
              <a:t>For added value  = Total supply – Total demand.</a:t>
            </a:r>
            <a:endParaRPr lang="en-IN" i="0" dirty="0">
              <a:solidFill>
                <a:srgbClr val="273239"/>
              </a:solidFill>
              <a:effectLst/>
              <a:latin typeface="+mj-lt"/>
            </a:endParaRPr>
          </a:p>
          <a:p>
            <a:endParaRPr lang="en-IN" dirty="0">
              <a:latin typeface="+mj-lt"/>
            </a:endParaRPr>
          </a:p>
        </p:txBody>
      </p:sp>
      <p:pic>
        <p:nvPicPr>
          <p:cNvPr id="7" name="Picture 6">
            <a:extLst>
              <a:ext uri="{FF2B5EF4-FFF2-40B4-BE49-F238E27FC236}">
                <a16:creationId xmlns:a16="http://schemas.microsoft.com/office/drawing/2014/main" id="{661DBDE7-8EDE-4BBD-ABE2-780BAD50B1B1}"/>
              </a:ext>
            </a:extLst>
          </p:cNvPr>
          <p:cNvPicPr>
            <a:picLocks noChangeAspect="1"/>
          </p:cNvPicPr>
          <p:nvPr/>
        </p:nvPicPr>
        <p:blipFill>
          <a:blip r:embed="rId2"/>
          <a:stretch>
            <a:fillRect/>
          </a:stretch>
        </p:blipFill>
        <p:spPr>
          <a:xfrm>
            <a:off x="3949368" y="867334"/>
            <a:ext cx="4293264" cy="2561666"/>
          </a:xfrm>
          <a:prstGeom prst="rect">
            <a:avLst/>
          </a:prstGeom>
        </p:spPr>
      </p:pic>
    </p:spTree>
    <p:extLst>
      <p:ext uri="{BB962C8B-B14F-4D97-AF65-F5344CB8AC3E}">
        <p14:creationId xmlns:p14="http://schemas.microsoft.com/office/powerpoint/2010/main" val="235242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9F12996A-7132-4125-97FF-8D3E20980C3B}"/>
              </a:ext>
            </a:extLst>
          </p:cNvPr>
          <p:cNvPicPr>
            <a:picLocks noGrp="1" noChangeAspect="1"/>
          </p:cNvPicPr>
          <p:nvPr>
            <p:ph idx="1"/>
          </p:nvPr>
        </p:nvPicPr>
        <p:blipFill>
          <a:blip r:embed="rId2"/>
          <a:stretch>
            <a:fillRect/>
          </a:stretch>
        </p:blipFill>
        <p:spPr>
          <a:xfrm>
            <a:off x="3552375" y="1831795"/>
            <a:ext cx="4715326" cy="3194410"/>
          </a:xfrm>
        </p:spPr>
      </p:pic>
    </p:spTree>
    <p:extLst>
      <p:ext uri="{BB962C8B-B14F-4D97-AF65-F5344CB8AC3E}">
        <p14:creationId xmlns:p14="http://schemas.microsoft.com/office/powerpoint/2010/main" val="901164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r>
              <a:rPr lang="en-IN" dirty="0">
                <a:solidFill>
                  <a:schemeClr val="accent2"/>
                </a:solidFill>
              </a:rPr>
              <a:t>AIM OF TRANSPORTATION PROBLEM?</a:t>
            </a:r>
            <a:endParaRPr lang="en-US" dirty="0">
              <a:solidFill>
                <a:schemeClr val="accent2"/>
              </a:solidFill>
            </a:endParaRPr>
          </a:p>
        </p:txBody>
      </p:sp>
      <p:sp>
        <p:nvSpPr>
          <p:cNvPr id="4" name="Content Placeholder 3">
            <a:extLst>
              <a:ext uri="{FF2B5EF4-FFF2-40B4-BE49-F238E27FC236}">
                <a16:creationId xmlns:a16="http://schemas.microsoft.com/office/drawing/2014/main" id="{1AFE6271-D5E8-47B5-A17D-7CBE13548A04}"/>
              </a:ext>
            </a:extLst>
          </p:cNvPr>
          <p:cNvSpPr>
            <a:spLocks noGrp="1"/>
          </p:cNvSpPr>
          <p:nvPr>
            <p:ph idx="1"/>
          </p:nvPr>
        </p:nvSpPr>
        <p:spPr>
          <a:xfrm>
            <a:off x="706751" y="2084832"/>
            <a:ext cx="10037449" cy="4551581"/>
          </a:xfrm>
        </p:spPr>
        <p:txBody>
          <a:bodyPr>
            <a:normAutofit/>
          </a:bodyPr>
          <a:lstStyle/>
          <a:p>
            <a:pPr algn="just"/>
            <a:r>
              <a:rPr lang="en-US" sz="3200" spc="100" dirty="0">
                <a:solidFill>
                  <a:schemeClr val="tx1">
                    <a:lumMod val="95000"/>
                    <a:lumOff val="5000"/>
                  </a:schemeClr>
                </a:solidFill>
                <a:latin typeface="+mj-lt"/>
                <a:ea typeface="+mj-ea"/>
                <a:cs typeface="+mj-cs"/>
              </a:rPr>
              <a:t>To find out the </a:t>
            </a:r>
            <a:r>
              <a:rPr lang="en-US" sz="3200" spc="100" dirty="0">
                <a:solidFill>
                  <a:srgbClr val="FF0000"/>
                </a:solidFill>
                <a:latin typeface="+mj-lt"/>
                <a:ea typeface="+mj-ea"/>
                <a:cs typeface="+mj-cs"/>
              </a:rPr>
              <a:t>optimum</a:t>
            </a:r>
            <a:r>
              <a:rPr lang="en-US" sz="3200" spc="100" dirty="0">
                <a:solidFill>
                  <a:schemeClr val="tx1">
                    <a:lumMod val="95000"/>
                    <a:lumOff val="5000"/>
                  </a:schemeClr>
                </a:solidFill>
                <a:latin typeface="+mj-lt"/>
                <a:ea typeface="+mj-ea"/>
                <a:cs typeface="+mj-cs"/>
              </a:rPr>
              <a:t> transportation schedule keeping in mind cost of transportation to be </a:t>
            </a:r>
            <a:r>
              <a:rPr lang="en-US" sz="3200" spc="100" dirty="0">
                <a:solidFill>
                  <a:srgbClr val="FF0000"/>
                </a:solidFill>
                <a:latin typeface="+mj-lt"/>
                <a:ea typeface="+mj-ea"/>
                <a:cs typeface="+mj-cs"/>
              </a:rPr>
              <a:t>minimized</a:t>
            </a:r>
            <a:r>
              <a:rPr lang="en-US" sz="3200" spc="100" dirty="0">
                <a:solidFill>
                  <a:schemeClr val="tx1">
                    <a:lumMod val="95000"/>
                    <a:lumOff val="5000"/>
                  </a:schemeClr>
                </a:solidFill>
                <a:latin typeface="+mj-lt"/>
                <a:ea typeface="+mj-ea"/>
                <a:cs typeface="+mj-cs"/>
              </a:rPr>
              <a:t>. </a:t>
            </a:r>
          </a:p>
          <a:p>
            <a:pPr algn="just"/>
            <a:r>
              <a:rPr lang="en-US" sz="3200" spc="100" dirty="0">
                <a:solidFill>
                  <a:schemeClr val="tx1">
                    <a:lumMod val="95000"/>
                    <a:lumOff val="5000"/>
                  </a:schemeClr>
                </a:solidFill>
                <a:latin typeface="+mj-lt"/>
                <a:ea typeface="+mj-ea"/>
                <a:cs typeface="+mj-cs"/>
              </a:rPr>
              <a:t>• The </a:t>
            </a:r>
            <a:r>
              <a:rPr lang="en-US" sz="3200" spc="100" dirty="0">
                <a:solidFill>
                  <a:srgbClr val="FF0000"/>
                </a:solidFill>
                <a:latin typeface="+mj-lt"/>
                <a:ea typeface="+mj-ea"/>
                <a:cs typeface="+mj-cs"/>
              </a:rPr>
              <a:t>origin</a:t>
            </a:r>
            <a:r>
              <a:rPr lang="en-US" sz="3200" spc="100" dirty="0">
                <a:solidFill>
                  <a:schemeClr val="tx1">
                    <a:lumMod val="95000"/>
                    <a:lumOff val="5000"/>
                  </a:schemeClr>
                </a:solidFill>
                <a:latin typeface="+mj-lt"/>
                <a:ea typeface="+mj-ea"/>
                <a:cs typeface="+mj-cs"/>
              </a:rPr>
              <a:t> of a transportation problem is the location from which shipments are dispatched.</a:t>
            </a:r>
          </a:p>
          <a:p>
            <a:pPr algn="just"/>
            <a:r>
              <a:rPr lang="en-US" sz="3200" spc="100" dirty="0">
                <a:solidFill>
                  <a:schemeClr val="tx1">
                    <a:lumMod val="95000"/>
                    <a:lumOff val="5000"/>
                  </a:schemeClr>
                </a:solidFill>
                <a:latin typeface="+mj-lt"/>
                <a:ea typeface="+mj-ea"/>
                <a:cs typeface="+mj-cs"/>
              </a:rPr>
              <a:t> • The </a:t>
            </a:r>
            <a:r>
              <a:rPr lang="en-US" sz="3200" spc="100" dirty="0">
                <a:solidFill>
                  <a:srgbClr val="FF0000"/>
                </a:solidFill>
                <a:latin typeface="+mj-lt"/>
                <a:ea typeface="+mj-ea"/>
                <a:cs typeface="+mj-cs"/>
              </a:rPr>
              <a:t>destination</a:t>
            </a:r>
            <a:r>
              <a:rPr lang="en-US" sz="3200" spc="100" dirty="0">
                <a:solidFill>
                  <a:schemeClr val="tx1">
                    <a:lumMod val="95000"/>
                    <a:lumOff val="5000"/>
                  </a:schemeClr>
                </a:solidFill>
                <a:latin typeface="+mj-lt"/>
                <a:ea typeface="+mj-ea"/>
                <a:cs typeface="+mj-cs"/>
              </a:rPr>
              <a:t> of a transportation problem is the location to which shipments are transported.</a:t>
            </a:r>
          </a:p>
          <a:p>
            <a:pPr algn="just"/>
            <a:r>
              <a:rPr lang="en-US" sz="3200" spc="100" dirty="0">
                <a:solidFill>
                  <a:schemeClr val="tx1">
                    <a:lumMod val="95000"/>
                    <a:lumOff val="5000"/>
                  </a:schemeClr>
                </a:solidFill>
                <a:latin typeface="+mj-lt"/>
                <a:ea typeface="+mj-ea"/>
                <a:cs typeface="+mj-cs"/>
              </a:rPr>
              <a:t> • The </a:t>
            </a:r>
            <a:r>
              <a:rPr lang="en-US" sz="3200" spc="100" dirty="0">
                <a:solidFill>
                  <a:srgbClr val="FF0000"/>
                </a:solidFill>
                <a:latin typeface="+mj-lt"/>
                <a:ea typeface="+mj-ea"/>
                <a:cs typeface="+mj-cs"/>
              </a:rPr>
              <a:t>unit</a:t>
            </a:r>
            <a:r>
              <a:rPr lang="en-US" sz="3200" spc="100" dirty="0">
                <a:solidFill>
                  <a:schemeClr val="tx1">
                    <a:lumMod val="95000"/>
                    <a:lumOff val="5000"/>
                  </a:schemeClr>
                </a:solidFill>
                <a:latin typeface="+mj-lt"/>
                <a:ea typeface="+mj-ea"/>
                <a:cs typeface="+mj-cs"/>
              </a:rPr>
              <a:t> </a:t>
            </a:r>
            <a:r>
              <a:rPr lang="en-US" sz="3200" spc="100" dirty="0">
                <a:solidFill>
                  <a:srgbClr val="FF0000"/>
                </a:solidFill>
                <a:latin typeface="+mj-lt"/>
                <a:ea typeface="+mj-ea"/>
                <a:cs typeface="+mj-cs"/>
              </a:rPr>
              <a:t>transportation cost </a:t>
            </a:r>
            <a:r>
              <a:rPr lang="en-US" sz="3200" spc="100" dirty="0">
                <a:solidFill>
                  <a:schemeClr val="tx1">
                    <a:lumMod val="95000"/>
                    <a:lumOff val="5000"/>
                  </a:schemeClr>
                </a:solidFill>
                <a:latin typeface="+mj-lt"/>
                <a:ea typeface="+mj-ea"/>
                <a:cs typeface="+mj-cs"/>
              </a:rPr>
              <a:t>is the cost of transporting one unit of the consignment from an origin to a destination</a:t>
            </a:r>
            <a:endParaRPr lang="en-IN" sz="3200" spc="100" dirty="0">
              <a:solidFill>
                <a:schemeClr val="tx1">
                  <a:lumMod val="95000"/>
                  <a:lumOff val="5000"/>
                </a:schemeClr>
              </a:solidFill>
              <a:latin typeface="+mj-lt"/>
              <a:ea typeface="+mj-ea"/>
              <a:cs typeface="+mj-cs"/>
            </a:endParaRPr>
          </a:p>
        </p:txBody>
      </p:sp>
    </p:spTree>
    <p:extLst>
      <p:ext uri="{BB962C8B-B14F-4D97-AF65-F5344CB8AC3E}">
        <p14:creationId xmlns:p14="http://schemas.microsoft.com/office/powerpoint/2010/main" val="3517387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p:txBody>
          <a:bodyPr>
            <a:normAutofit/>
          </a:bodyPr>
          <a:lstStyle/>
          <a:p>
            <a:r>
              <a:rPr lang="en-IN" dirty="0"/>
              <a:t> </a:t>
            </a:r>
            <a:r>
              <a:rPr lang="en-IN" dirty="0">
                <a:solidFill>
                  <a:schemeClr val="accent2"/>
                </a:solidFill>
              </a:rPr>
              <a:t>OBJECTIVES OF TRANSPORTATION PROBLEM?</a:t>
            </a:r>
            <a:endParaRPr lang="en-US" dirty="0">
              <a:solidFill>
                <a:schemeClr val="accent2"/>
              </a:solidFill>
            </a:endParaRPr>
          </a:p>
        </p:txBody>
      </p:sp>
      <p:sp>
        <p:nvSpPr>
          <p:cNvPr id="6" name="Content Placeholder 5">
            <a:extLst>
              <a:ext uri="{FF2B5EF4-FFF2-40B4-BE49-F238E27FC236}">
                <a16:creationId xmlns:a16="http://schemas.microsoft.com/office/drawing/2014/main" id="{B8BA8D57-5B13-4DEE-A785-A1CEA47F8E75}"/>
              </a:ext>
            </a:extLst>
          </p:cNvPr>
          <p:cNvSpPr>
            <a:spLocks noGrp="1"/>
          </p:cNvSpPr>
          <p:nvPr>
            <p:ph sz="half" idx="1"/>
          </p:nvPr>
        </p:nvSpPr>
        <p:spPr>
          <a:xfrm>
            <a:off x="825624" y="2217997"/>
            <a:ext cx="6205491" cy="3861787"/>
          </a:xfrm>
        </p:spPr>
        <p:txBody>
          <a:bodyPr>
            <a:normAutofit fontScale="85000" lnSpcReduction="10000"/>
          </a:bodyPr>
          <a:lstStyle/>
          <a:p>
            <a:pPr algn="just">
              <a:buFont typeface="Arial" panose="020B0604020202020204" pitchFamily="34" charset="0"/>
              <a:buChar char="•"/>
            </a:pPr>
            <a:r>
              <a:rPr lang="en-US" sz="4600" spc="100" dirty="0">
                <a:solidFill>
                  <a:schemeClr val="tx1">
                    <a:lumMod val="95000"/>
                    <a:lumOff val="5000"/>
                  </a:schemeClr>
                </a:solidFill>
                <a:latin typeface="+mj-lt"/>
                <a:ea typeface="+mj-ea"/>
                <a:cs typeface="+mj-cs"/>
              </a:rPr>
              <a:t>Determination of a transportation plan of a single commodity.</a:t>
            </a:r>
          </a:p>
          <a:p>
            <a:pPr algn="just">
              <a:buFont typeface="Arial" panose="020B0604020202020204" pitchFamily="34" charset="0"/>
              <a:buChar char="•"/>
            </a:pPr>
            <a:r>
              <a:rPr lang="en-US" sz="4600" spc="100" dirty="0">
                <a:solidFill>
                  <a:schemeClr val="tx1">
                    <a:lumMod val="95000"/>
                    <a:lumOff val="5000"/>
                  </a:schemeClr>
                </a:solidFill>
                <a:latin typeface="+mj-lt"/>
                <a:ea typeface="+mj-ea"/>
                <a:cs typeface="+mj-cs"/>
              </a:rPr>
              <a:t>From a number of sources.</a:t>
            </a:r>
          </a:p>
          <a:p>
            <a:pPr algn="just">
              <a:buFont typeface="Arial" panose="020B0604020202020204" pitchFamily="34" charset="0"/>
              <a:buChar char="•"/>
            </a:pPr>
            <a:r>
              <a:rPr lang="en-US" sz="4600" spc="100" dirty="0">
                <a:solidFill>
                  <a:schemeClr val="tx1">
                    <a:lumMod val="95000"/>
                    <a:lumOff val="5000"/>
                  </a:schemeClr>
                </a:solidFill>
                <a:latin typeface="+mj-lt"/>
                <a:ea typeface="+mj-ea"/>
                <a:cs typeface="+mj-cs"/>
              </a:rPr>
              <a:t>To a number of destinations.</a:t>
            </a:r>
          </a:p>
          <a:p>
            <a:pPr algn="just">
              <a:buFont typeface="Arial" panose="020B0604020202020204" pitchFamily="34" charset="0"/>
              <a:buChar char="•"/>
            </a:pPr>
            <a:r>
              <a:rPr lang="en-US" sz="4600" spc="100" dirty="0">
                <a:solidFill>
                  <a:schemeClr val="tx1">
                    <a:lumMod val="95000"/>
                    <a:lumOff val="5000"/>
                  </a:schemeClr>
                </a:solidFill>
                <a:latin typeface="+mj-lt"/>
                <a:ea typeface="+mj-ea"/>
                <a:cs typeface="+mj-cs"/>
              </a:rPr>
              <a:t>Such that total cost of transportation id minimized.</a:t>
            </a:r>
            <a:endParaRPr lang="en-IN" sz="4600" spc="100" dirty="0">
              <a:solidFill>
                <a:schemeClr val="tx1">
                  <a:lumMod val="95000"/>
                  <a:lumOff val="5000"/>
                </a:schemeClr>
              </a:solidFill>
              <a:latin typeface="+mj-lt"/>
              <a:ea typeface="+mj-ea"/>
              <a:cs typeface="+mj-cs"/>
            </a:endParaRPr>
          </a:p>
        </p:txBody>
      </p:sp>
      <p:pic>
        <p:nvPicPr>
          <p:cNvPr id="1026" name="Picture 2" descr="Transportation Problem | Set 1 (Introduction) - GeeksforGeeks">
            <a:extLst>
              <a:ext uri="{FF2B5EF4-FFF2-40B4-BE49-F238E27FC236}">
                <a16:creationId xmlns:a16="http://schemas.microsoft.com/office/drawing/2014/main" id="{57DEDD61-F453-448A-8E86-162CFCEA6DE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95909" y="2217997"/>
            <a:ext cx="4841815" cy="34425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95532B-7E0A-40AB-8DD1-B49DE9104C80}"/>
              </a:ext>
            </a:extLst>
          </p:cNvPr>
          <p:cNvSpPr txBox="1"/>
          <p:nvPr/>
        </p:nvSpPr>
        <p:spPr>
          <a:xfrm>
            <a:off x="7471954" y="5803646"/>
            <a:ext cx="4093029" cy="369332"/>
          </a:xfrm>
          <a:prstGeom prst="rect">
            <a:avLst/>
          </a:prstGeom>
          <a:noFill/>
        </p:spPr>
        <p:txBody>
          <a:bodyPr wrap="square" rtlCol="0">
            <a:spAutoFit/>
          </a:bodyPr>
          <a:lstStyle/>
          <a:p>
            <a:r>
              <a:rPr lang="en-US" b="1" dirty="0">
                <a:solidFill>
                  <a:srgbClr val="FF0000"/>
                </a:solidFill>
              </a:rPr>
              <a:t>Basic Structure of transportation Problem</a:t>
            </a:r>
            <a:endParaRPr lang="en-IN" b="1" dirty="0">
              <a:solidFill>
                <a:srgbClr val="FF0000"/>
              </a:solidFill>
            </a:endParaRPr>
          </a:p>
        </p:txBody>
      </p:sp>
    </p:spTree>
    <p:extLst>
      <p:ext uri="{BB962C8B-B14F-4D97-AF65-F5344CB8AC3E}">
        <p14:creationId xmlns:p14="http://schemas.microsoft.com/office/powerpoint/2010/main" val="639539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p:txBody>
          <a:bodyPr>
            <a:normAutofit/>
          </a:bodyPr>
          <a:lstStyle/>
          <a:p>
            <a:r>
              <a:rPr lang="en-IN" sz="4500" dirty="0"/>
              <a:t> </a:t>
            </a:r>
            <a:r>
              <a:rPr lang="en-US" sz="4500" dirty="0">
                <a:solidFill>
                  <a:schemeClr val="accent2"/>
                </a:solidFill>
              </a:rPr>
              <a:t>TWO TYPES OF TRANSPORTATION PROBLEM</a:t>
            </a:r>
            <a:r>
              <a:rPr lang="en-IN" sz="4500" dirty="0">
                <a:solidFill>
                  <a:schemeClr val="accent2"/>
                </a:solidFill>
              </a:rPr>
              <a:t>?</a:t>
            </a:r>
            <a:endParaRPr lang="en-US" sz="4500" dirty="0">
              <a:solidFill>
                <a:schemeClr val="accent2"/>
              </a:solidFill>
            </a:endParaRPr>
          </a:p>
        </p:txBody>
      </p:sp>
      <p:sp>
        <p:nvSpPr>
          <p:cNvPr id="6" name="Content Placeholder 5">
            <a:extLst>
              <a:ext uri="{FF2B5EF4-FFF2-40B4-BE49-F238E27FC236}">
                <a16:creationId xmlns:a16="http://schemas.microsoft.com/office/drawing/2014/main" id="{23118D07-4455-4D58-81A8-D1CC15230A3B}"/>
              </a:ext>
            </a:extLst>
          </p:cNvPr>
          <p:cNvSpPr>
            <a:spLocks noGrp="1"/>
          </p:cNvSpPr>
          <p:nvPr>
            <p:ph sz="half" idx="1"/>
          </p:nvPr>
        </p:nvSpPr>
        <p:spPr>
          <a:xfrm>
            <a:off x="1408612" y="2285130"/>
            <a:ext cx="9335588" cy="3987654"/>
          </a:xfrm>
        </p:spPr>
        <p:txBody>
          <a:bodyPr>
            <a:normAutofit/>
          </a:bodyPr>
          <a:lstStyle/>
          <a:p>
            <a:pPr algn="just">
              <a:buFont typeface="Arial" panose="020B0604020202020204" pitchFamily="34" charset="0"/>
              <a:buChar char="•"/>
            </a:pPr>
            <a:r>
              <a:rPr lang="en-US" sz="3200" b="1" spc="100" dirty="0">
                <a:solidFill>
                  <a:schemeClr val="tx1">
                    <a:lumMod val="95000"/>
                    <a:lumOff val="5000"/>
                  </a:schemeClr>
                </a:solidFill>
                <a:latin typeface="+mj-lt"/>
                <a:ea typeface="+mj-ea"/>
                <a:cs typeface="+mj-cs"/>
              </a:rPr>
              <a:t>Balanced transportation problem:-</a:t>
            </a:r>
          </a:p>
          <a:p>
            <a:pPr marL="0" indent="0" algn="just">
              <a:buNone/>
            </a:pPr>
            <a:r>
              <a:rPr lang="en-US" sz="3200" spc="100" dirty="0">
                <a:solidFill>
                  <a:schemeClr val="tx1">
                    <a:lumMod val="95000"/>
                    <a:lumOff val="5000"/>
                  </a:schemeClr>
                </a:solidFill>
                <a:latin typeface="+mj-lt"/>
                <a:ea typeface="+mj-ea"/>
                <a:cs typeface="+mj-cs"/>
              </a:rPr>
              <a:t>Where the total supply equally total demand.</a:t>
            </a:r>
          </a:p>
          <a:p>
            <a:pPr algn="just">
              <a:buFont typeface="Arial" panose="020B0604020202020204" pitchFamily="34" charset="0"/>
              <a:buChar char="•"/>
            </a:pPr>
            <a:r>
              <a:rPr lang="en-US" sz="3200" b="1" spc="100" dirty="0">
                <a:solidFill>
                  <a:schemeClr val="tx1">
                    <a:lumMod val="95000"/>
                    <a:lumOff val="5000"/>
                  </a:schemeClr>
                </a:solidFill>
                <a:latin typeface="+mj-lt"/>
                <a:ea typeface="+mj-ea"/>
                <a:cs typeface="+mj-cs"/>
              </a:rPr>
              <a:t>Unbalanced transportation problem:- </a:t>
            </a:r>
          </a:p>
          <a:p>
            <a:pPr algn="just"/>
            <a:r>
              <a:rPr lang="en-US" sz="3200" spc="100" dirty="0">
                <a:solidFill>
                  <a:schemeClr val="tx1">
                    <a:lumMod val="95000"/>
                    <a:lumOff val="5000"/>
                  </a:schemeClr>
                </a:solidFill>
                <a:latin typeface="+mj-lt"/>
                <a:ea typeface="+mj-ea"/>
                <a:cs typeface="+mj-cs"/>
              </a:rPr>
              <a:t>where the total supply is not equally total demand.</a:t>
            </a:r>
            <a:endParaRPr lang="en-IN" sz="3200" spc="100" dirty="0">
              <a:solidFill>
                <a:schemeClr val="tx1">
                  <a:lumMod val="95000"/>
                  <a:lumOff val="5000"/>
                </a:schemeClr>
              </a:solidFill>
              <a:latin typeface="+mj-lt"/>
              <a:ea typeface="+mj-ea"/>
              <a:cs typeface="+mj-cs"/>
            </a:endParaRPr>
          </a:p>
        </p:txBody>
      </p:sp>
    </p:spTree>
    <p:extLst>
      <p:ext uri="{BB962C8B-B14F-4D97-AF65-F5344CB8AC3E}">
        <p14:creationId xmlns:p14="http://schemas.microsoft.com/office/powerpoint/2010/main" val="220914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10268268" cy="1323483"/>
          </a:xfrm>
        </p:spPr>
        <p:txBody>
          <a:bodyPr>
            <a:normAutofit fontScale="90000"/>
          </a:bodyPr>
          <a:lstStyle/>
          <a:p>
            <a:r>
              <a:rPr lang="en-US" dirty="0">
                <a:solidFill>
                  <a:schemeClr val="accent2"/>
                </a:solidFill>
              </a:rPr>
              <a:t>Methods of Finding Initial Basic Feasible Solution </a:t>
            </a:r>
            <a:r>
              <a:rPr lang="en-IN" dirty="0">
                <a:solidFill>
                  <a:schemeClr val="accent2"/>
                </a:solidFill>
              </a:rPr>
              <a:t>?</a:t>
            </a:r>
            <a:endParaRPr lang="en-US" dirty="0">
              <a:solidFill>
                <a:schemeClr val="accent2"/>
              </a:solidFill>
            </a:endParaRPr>
          </a:p>
        </p:txBody>
      </p:sp>
      <p:sp>
        <p:nvSpPr>
          <p:cNvPr id="4" name="Content Placeholder 3">
            <a:extLst>
              <a:ext uri="{FF2B5EF4-FFF2-40B4-BE49-F238E27FC236}">
                <a16:creationId xmlns:a16="http://schemas.microsoft.com/office/drawing/2014/main" id="{FAAD6EE4-7A1F-4B59-B863-F13B62772EF3}"/>
              </a:ext>
            </a:extLst>
          </p:cNvPr>
          <p:cNvSpPr>
            <a:spLocks noGrp="1"/>
          </p:cNvSpPr>
          <p:nvPr>
            <p:ph idx="1"/>
          </p:nvPr>
        </p:nvSpPr>
        <p:spPr>
          <a:xfrm>
            <a:off x="1606404" y="2441635"/>
            <a:ext cx="8979191" cy="3831149"/>
          </a:xfrm>
        </p:spPr>
        <p:txBody>
          <a:bodyPr/>
          <a:lstStyle/>
          <a:p>
            <a:pPr>
              <a:buFont typeface="Wingdings" panose="05000000000000000000" pitchFamily="2" charset="2"/>
              <a:buChar char="q"/>
            </a:pPr>
            <a:r>
              <a:rPr lang="en-IN" sz="3200" spc="100" dirty="0">
                <a:solidFill>
                  <a:schemeClr val="tx1">
                    <a:lumMod val="95000"/>
                    <a:lumOff val="5000"/>
                  </a:schemeClr>
                </a:solidFill>
                <a:latin typeface="+mj-lt"/>
                <a:ea typeface="+mj-ea"/>
                <a:cs typeface="+mj-cs"/>
              </a:rPr>
              <a:t>NORTH-WEST CORNER RULE(NWCR) </a:t>
            </a:r>
          </a:p>
          <a:p>
            <a:pPr>
              <a:buFont typeface="Wingdings" panose="05000000000000000000" pitchFamily="2" charset="2"/>
              <a:buChar char="q"/>
            </a:pPr>
            <a:r>
              <a:rPr lang="en-IN" sz="3200" spc="100" dirty="0">
                <a:solidFill>
                  <a:schemeClr val="tx1">
                    <a:lumMod val="95000"/>
                    <a:lumOff val="5000"/>
                  </a:schemeClr>
                </a:solidFill>
                <a:latin typeface="+mj-lt"/>
                <a:ea typeface="+mj-ea"/>
                <a:cs typeface="+mj-cs"/>
              </a:rPr>
              <a:t>LEAST COST METHOD(LCM) </a:t>
            </a:r>
          </a:p>
          <a:p>
            <a:pPr>
              <a:buFont typeface="Wingdings" panose="05000000000000000000" pitchFamily="2" charset="2"/>
              <a:buChar char="q"/>
            </a:pPr>
            <a:r>
              <a:rPr lang="en-IN" sz="3200" spc="100" dirty="0">
                <a:solidFill>
                  <a:schemeClr val="tx1">
                    <a:lumMod val="95000"/>
                    <a:lumOff val="5000"/>
                  </a:schemeClr>
                </a:solidFill>
                <a:latin typeface="+mj-lt"/>
                <a:ea typeface="+mj-ea"/>
                <a:cs typeface="+mj-cs"/>
              </a:rPr>
              <a:t>VOGLE APPROXIMATION METHOD(VAM)</a:t>
            </a:r>
          </a:p>
        </p:txBody>
      </p:sp>
    </p:spTree>
    <p:extLst>
      <p:ext uri="{BB962C8B-B14F-4D97-AF65-F5344CB8AC3E}">
        <p14:creationId xmlns:p14="http://schemas.microsoft.com/office/powerpoint/2010/main" val="1211226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r>
              <a:rPr lang="en-IN" sz="4500" dirty="0">
                <a:solidFill>
                  <a:schemeClr val="accent2"/>
                </a:solidFill>
              </a:rPr>
              <a:t>NORTH-WEST CORNER RULE(NWCR) </a:t>
            </a:r>
          </a:p>
        </p:txBody>
      </p:sp>
      <p:sp>
        <p:nvSpPr>
          <p:cNvPr id="4" name="Content Placeholder 3">
            <a:extLst>
              <a:ext uri="{FF2B5EF4-FFF2-40B4-BE49-F238E27FC236}">
                <a16:creationId xmlns:a16="http://schemas.microsoft.com/office/drawing/2014/main" id="{0F09B25D-4822-4CA3-8B07-667E795326C7}"/>
              </a:ext>
            </a:extLst>
          </p:cNvPr>
          <p:cNvSpPr>
            <a:spLocks noGrp="1"/>
          </p:cNvSpPr>
          <p:nvPr>
            <p:ph idx="1"/>
          </p:nvPr>
        </p:nvSpPr>
        <p:spPr>
          <a:xfrm>
            <a:off x="949483" y="1968759"/>
            <a:ext cx="9720073" cy="4023360"/>
          </a:xfrm>
        </p:spPr>
        <p:txBody>
          <a:bodyPr>
            <a:normAutofit/>
          </a:bodyPr>
          <a:lstStyle/>
          <a:p>
            <a:pPr algn="just"/>
            <a:r>
              <a:rPr lang="en-US" sz="3200" spc="100" dirty="0">
                <a:solidFill>
                  <a:schemeClr val="tx1">
                    <a:lumMod val="95000"/>
                    <a:lumOff val="5000"/>
                  </a:schemeClr>
                </a:solidFill>
                <a:latin typeface="+mj-lt"/>
                <a:ea typeface="+mj-ea"/>
                <a:cs typeface="+mj-cs"/>
              </a:rPr>
              <a:t>The simplest of the procedures used to generate an initial feasible solution is NWCM. It begins with the North West or upper left corner cell of transportation table. </a:t>
            </a:r>
          </a:p>
          <a:p>
            <a:pPr algn="just"/>
            <a:endParaRPr lang="en-US" sz="3200" spc="100" dirty="0">
              <a:solidFill>
                <a:schemeClr val="tx1">
                  <a:lumMod val="95000"/>
                  <a:lumOff val="5000"/>
                </a:schemeClr>
              </a:solidFill>
              <a:latin typeface="+mj-lt"/>
              <a:ea typeface="+mj-ea"/>
              <a:cs typeface="+mj-cs"/>
            </a:endParaRPr>
          </a:p>
          <a:p>
            <a:pPr algn="just"/>
            <a:r>
              <a:rPr lang="en-US" sz="3200" spc="100" dirty="0">
                <a:solidFill>
                  <a:schemeClr val="tx1">
                    <a:lumMod val="95000"/>
                    <a:lumOff val="5000"/>
                  </a:schemeClr>
                </a:solidFill>
                <a:latin typeface="+mj-lt"/>
                <a:ea typeface="+mj-ea"/>
                <a:cs typeface="+mj-cs"/>
              </a:rPr>
              <a:t>•</a:t>
            </a:r>
            <a:r>
              <a:rPr lang="en-US" sz="3200" spc="100" dirty="0">
                <a:solidFill>
                  <a:srgbClr val="FF0000"/>
                </a:solidFill>
                <a:latin typeface="+mj-lt"/>
                <a:ea typeface="+mj-ea"/>
                <a:cs typeface="+mj-cs"/>
              </a:rPr>
              <a:t>It is most systematic and easiest method for obtaining Initial Feasible Basic Solution.</a:t>
            </a:r>
            <a:endParaRPr lang="en-IN" sz="3200" spc="100" dirty="0">
              <a:solidFill>
                <a:srgbClr val="FF0000"/>
              </a:solidFill>
              <a:latin typeface="+mj-lt"/>
              <a:ea typeface="+mj-ea"/>
              <a:cs typeface="+mj-cs"/>
            </a:endParaRPr>
          </a:p>
        </p:txBody>
      </p:sp>
    </p:spTree>
    <p:extLst>
      <p:ext uri="{BB962C8B-B14F-4D97-AF65-F5344CB8AC3E}">
        <p14:creationId xmlns:p14="http://schemas.microsoft.com/office/powerpoint/2010/main" val="3844881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740229" y="585216"/>
            <a:ext cx="10003971" cy="1499616"/>
          </a:xfrm>
        </p:spPr>
        <p:txBody>
          <a:bodyPr>
            <a:normAutofit/>
          </a:bodyPr>
          <a:lstStyle/>
          <a:p>
            <a:r>
              <a:rPr lang="en-IN" sz="2400" dirty="0"/>
              <a:t>problem-</a:t>
            </a:r>
            <a:endParaRPr lang="en-US" sz="2400" dirty="0"/>
          </a:p>
        </p:txBody>
      </p:sp>
      <p:pic>
        <p:nvPicPr>
          <p:cNvPr id="4" name="Picture 3">
            <a:extLst>
              <a:ext uri="{FF2B5EF4-FFF2-40B4-BE49-F238E27FC236}">
                <a16:creationId xmlns:a16="http://schemas.microsoft.com/office/drawing/2014/main" id="{AFE2DDEC-4B75-4146-B02C-8E8B5EF7D13D}"/>
              </a:ext>
            </a:extLst>
          </p:cNvPr>
          <p:cNvPicPr>
            <a:picLocks noChangeAspect="1"/>
          </p:cNvPicPr>
          <p:nvPr/>
        </p:nvPicPr>
        <p:blipFill>
          <a:blip r:embed="rId2"/>
          <a:stretch>
            <a:fillRect/>
          </a:stretch>
        </p:blipFill>
        <p:spPr>
          <a:xfrm>
            <a:off x="4006634" y="152232"/>
            <a:ext cx="4858000" cy="3276768"/>
          </a:xfrm>
          <a:prstGeom prst="rect">
            <a:avLst/>
          </a:prstGeom>
        </p:spPr>
      </p:pic>
      <p:sp>
        <p:nvSpPr>
          <p:cNvPr id="7" name="Content Placeholder 6">
            <a:extLst>
              <a:ext uri="{FF2B5EF4-FFF2-40B4-BE49-F238E27FC236}">
                <a16:creationId xmlns:a16="http://schemas.microsoft.com/office/drawing/2014/main" id="{4BFCC243-5076-4474-82C3-838DC2B47080}"/>
              </a:ext>
            </a:extLst>
          </p:cNvPr>
          <p:cNvSpPr>
            <a:spLocks noGrp="1"/>
          </p:cNvSpPr>
          <p:nvPr>
            <p:ph idx="1"/>
          </p:nvPr>
        </p:nvSpPr>
        <p:spPr>
          <a:xfrm>
            <a:off x="431073" y="3590544"/>
            <a:ext cx="11329853" cy="3689822"/>
          </a:xfrm>
        </p:spPr>
        <p:txBody>
          <a:bodyPr>
            <a:normAutofit/>
          </a:bodyPr>
          <a:lstStyle/>
          <a:p>
            <a:r>
              <a:rPr lang="en-US" sz="2400" b="1" dirty="0">
                <a:latin typeface="+mj-lt"/>
              </a:rPr>
              <a:t>Solution-</a:t>
            </a:r>
          </a:p>
          <a:p>
            <a:r>
              <a:rPr lang="en-US" sz="2400" b="1" dirty="0">
                <a:latin typeface="+mj-lt"/>
              </a:rPr>
              <a:t>Step1</a:t>
            </a:r>
            <a:r>
              <a:rPr lang="en-US" sz="2400" dirty="0">
                <a:latin typeface="+mj-lt"/>
              </a:rPr>
              <a:t>- </a:t>
            </a:r>
            <a:r>
              <a:rPr lang="en-US" sz="2400" b="0" i="0" dirty="0">
                <a:solidFill>
                  <a:srgbClr val="273239"/>
                </a:solidFill>
                <a:effectLst/>
                <a:latin typeface="+mj-lt"/>
              </a:rPr>
              <a:t>According to NWCR method, </a:t>
            </a:r>
            <a:r>
              <a:rPr lang="en-US" sz="2400" b="1" i="0" dirty="0">
                <a:solidFill>
                  <a:srgbClr val="273239"/>
                </a:solidFill>
                <a:effectLst/>
                <a:latin typeface="+mj-lt"/>
              </a:rPr>
              <a:t>(O1, D1)</a:t>
            </a:r>
            <a:r>
              <a:rPr lang="en-US" sz="2400" b="0" i="0" dirty="0">
                <a:solidFill>
                  <a:srgbClr val="273239"/>
                </a:solidFill>
                <a:effectLst/>
                <a:latin typeface="+mj-lt"/>
              </a:rPr>
              <a:t> has to be the starting point. That is the north-west corner of the table. Each and every value in the cell is considered as the cost per transportation. Compare the demand for column </a:t>
            </a:r>
            <a:r>
              <a:rPr lang="en-US" sz="2400" b="1" i="0" dirty="0">
                <a:solidFill>
                  <a:srgbClr val="273239"/>
                </a:solidFill>
                <a:effectLst/>
                <a:latin typeface="+mj-lt"/>
              </a:rPr>
              <a:t>D1</a:t>
            </a:r>
            <a:r>
              <a:rPr lang="en-US" sz="2400" b="0" i="0" dirty="0">
                <a:solidFill>
                  <a:srgbClr val="273239"/>
                </a:solidFill>
                <a:effectLst/>
                <a:latin typeface="+mj-lt"/>
              </a:rPr>
              <a:t> and supply from the source </a:t>
            </a:r>
            <a:r>
              <a:rPr lang="en-US" sz="2400" b="1" i="0" dirty="0">
                <a:solidFill>
                  <a:srgbClr val="273239"/>
                </a:solidFill>
                <a:effectLst/>
                <a:latin typeface="+mj-lt"/>
              </a:rPr>
              <a:t>O1</a:t>
            </a:r>
            <a:r>
              <a:rPr lang="en-US" sz="2400" b="0" i="0" dirty="0">
                <a:solidFill>
                  <a:srgbClr val="273239"/>
                </a:solidFill>
                <a:effectLst/>
                <a:latin typeface="+mj-lt"/>
              </a:rPr>
              <a:t> and allocate the minimum of two to the cell </a:t>
            </a:r>
            <a:r>
              <a:rPr lang="en-US" sz="2400" b="1" i="0" dirty="0">
                <a:solidFill>
                  <a:srgbClr val="273239"/>
                </a:solidFill>
                <a:effectLst/>
                <a:latin typeface="+mj-lt"/>
              </a:rPr>
              <a:t>(O1, D1)</a:t>
            </a:r>
            <a:r>
              <a:rPr lang="en-US" sz="2400" i="0" dirty="0">
                <a:solidFill>
                  <a:srgbClr val="273239"/>
                </a:solidFill>
                <a:effectLst/>
                <a:latin typeface="+mj-lt"/>
              </a:rPr>
              <a:t>.</a:t>
            </a:r>
          </a:p>
        </p:txBody>
      </p:sp>
    </p:spTree>
    <p:extLst>
      <p:ext uri="{BB962C8B-B14F-4D97-AF65-F5344CB8AC3E}">
        <p14:creationId xmlns:p14="http://schemas.microsoft.com/office/powerpoint/2010/main" val="244962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2B8C5-31FB-4A8F-A33A-B34E9C0B9A37}"/>
              </a:ext>
            </a:extLst>
          </p:cNvPr>
          <p:cNvSpPr>
            <a:spLocks noGrp="1"/>
          </p:cNvSpPr>
          <p:nvPr>
            <p:ph idx="1"/>
          </p:nvPr>
        </p:nvSpPr>
        <p:spPr>
          <a:xfrm>
            <a:off x="931817" y="374468"/>
            <a:ext cx="10877005" cy="6435635"/>
          </a:xfrm>
        </p:spPr>
        <p:txBody>
          <a:bodyPr>
            <a:normAutofit/>
          </a:bodyPr>
          <a:lstStyle/>
          <a:p>
            <a:r>
              <a:rPr lang="en-US" sz="2400" b="1" dirty="0">
                <a:solidFill>
                  <a:srgbClr val="273239"/>
                </a:solidFill>
                <a:latin typeface="+mj-lt"/>
              </a:rPr>
              <a:t>Step2- </a:t>
            </a:r>
            <a:r>
              <a:rPr lang="en-US" sz="2400" b="0" i="0" dirty="0">
                <a:solidFill>
                  <a:srgbClr val="273239"/>
                </a:solidFill>
                <a:effectLst/>
                <a:latin typeface="+mj-lt"/>
              </a:rPr>
              <a:t>The demand for Column </a:t>
            </a:r>
            <a:r>
              <a:rPr lang="en-US" sz="2400" b="1" i="0" dirty="0">
                <a:solidFill>
                  <a:srgbClr val="273239"/>
                </a:solidFill>
                <a:effectLst/>
                <a:latin typeface="+mj-lt"/>
              </a:rPr>
              <a:t>D1</a:t>
            </a:r>
            <a:r>
              <a:rPr lang="en-US" sz="2400" b="0" i="0" dirty="0">
                <a:solidFill>
                  <a:srgbClr val="273239"/>
                </a:solidFill>
                <a:effectLst/>
                <a:latin typeface="+mj-lt"/>
              </a:rPr>
              <a:t> is completed so the entire column </a:t>
            </a:r>
            <a:r>
              <a:rPr lang="en-US" sz="2400" b="1" i="0" dirty="0">
                <a:solidFill>
                  <a:srgbClr val="273239"/>
                </a:solidFill>
                <a:effectLst/>
                <a:latin typeface="+mj-lt"/>
              </a:rPr>
              <a:t>D1</a:t>
            </a:r>
            <a:r>
              <a:rPr lang="en-US" sz="2400" b="0" i="0" dirty="0">
                <a:solidFill>
                  <a:srgbClr val="273239"/>
                </a:solidFill>
                <a:effectLst/>
                <a:latin typeface="+mj-lt"/>
              </a:rPr>
              <a:t> will be canceled. The supply from the source </a:t>
            </a:r>
            <a:r>
              <a:rPr lang="en-US" sz="2400" b="1" i="0" dirty="0">
                <a:solidFill>
                  <a:srgbClr val="273239"/>
                </a:solidFill>
                <a:effectLst/>
                <a:latin typeface="+mj-lt"/>
              </a:rPr>
              <a:t>O1</a:t>
            </a:r>
            <a:r>
              <a:rPr lang="en-US" sz="2400" b="0" i="0" dirty="0">
                <a:solidFill>
                  <a:srgbClr val="273239"/>
                </a:solidFill>
                <a:effectLst/>
                <a:latin typeface="+mj-lt"/>
              </a:rPr>
              <a:t> remains </a:t>
            </a:r>
            <a:r>
              <a:rPr lang="en-US" sz="2400" b="1" i="0" dirty="0">
                <a:solidFill>
                  <a:srgbClr val="273239"/>
                </a:solidFill>
                <a:effectLst/>
                <a:latin typeface="+mj-lt"/>
              </a:rPr>
              <a:t>300 – 250 = 50.</a:t>
            </a:r>
          </a:p>
          <a:p>
            <a:endParaRPr lang="en-US" sz="2400" b="1" dirty="0">
              <a:solidFill>
                <a:srgbClr val="273239"/>
              </a:solidFill>
              <a:latin typeface="+mj-lt"/>
            </a:endParaRPr>
          </a:p>
          <a:p>
            <a:endParaRPr lang="en-US" sz="2400" b="1" i="0" dirty="0">
              <a:solidFill>
                <a:srgbClr val="273239"/>
              </a:solidFill>
              <a:effectLst/>
              <a:latin typeface="+mj-lt"/>
            </a:endParaRPr>
          </a:p>
          <a:p>
            <a:endParaRPr lang="en-US" sz="2400" b="1" dirty="0">
              <a:solidFill>
                <a:srgbClr val="273239"/>
              </a:solidFill>
              <a:latin typeface="+mj-lt"/>
            </a:endParaRPr>
          </a:p>
          <a:p>
            <a:pPr marL="0" indent="0">
              <a:buNone/>
            </a:pPr>
            <a:endParaRPr lang="en-US" sz="2400" b="1" dirty="0">
              <a:solidFill>
                <a:srgbClr val="273239"/>
              </a:solidFill>
              <a:latin typeface="+mj-lt"/>
            </a:endParaRPr>
          </a:p>
          <a:p>
            <a:pPr marL="0" indent="0">
              <a:buNone/>
            </a:pPr>
            <a:endParaRPr lang="en-US" sz="2400" b="1" i="0" dirty="0">
              <a:solidFill>
                <a:srgbClr val="273239"/>
              </a:solidFill>
              <a:effectLst/>
              <a:latin typeface="+mj-lt"/>
            </a:endParaRPr>
          </a:p>
          <a:p>
            <a:pPr marL="0" indent="0">
              <a:buNone/>
            </a:pPr>
            <a:endParaRPr lang="en-US" sz="2400" b="1" i="0" dirty="0">
              <a:solidFill>
                <a:srgbClr val="273239"/>
              </a:solidFill>
              <a:effectLst/>
              <a:latin typeface="+mj-lt"/>
            </a:endParaRPr>
          </a:p>
        </p:txBody>
      </p:sp>
      <p:pic>
        <p:nvPicPr>
          <p:cNvPr id="5" name="Picture 4">
            <a:extLst>
              <a:ext uri="{FF2B5EF4-FFF2-40B4-BE49-F238E27FC236}">
                <a16:creationId xmlns:a16="http://schemas.microsoft.com/office/drawing/2014/main" id="{7BB1B302-D865-4C2C-A204-4E0BE56B4F17}"/>
              </a:ext>
            </a:extLst>
          </p:cNvPr>
          <p:cNvPicPr>
            <a:picLocks noChangeAspect="1"/>
          </p:cNvPicPr>
          <p:nvPr/>
        </p:nvPicPr>
        <p:blipFill>
          <a:blip r:embed="rId2"/>
          <a:stretch>
            <a:fillRect/>
          </a:stretch>
        </p:blipFill>
        <p:spPr>
          <a:xfrm>
            <a:off x="7491757" y="864803"/>
            <a:ext cx="4221271" cy="2564197"/>
          </a:xfrm>
          <a:prstGeom prst="rect">
            <a:avLst/>
          </a:prstGeom>
        </p:spPr>
      </p:pic>
      <p:pic>
        <p:nvPicPr>
          <p:cNvPr id="7" name="Picture 6">
            <a:extLst>
              <a:ext uri="{FF2B5EF4-FFF2-40B4-BE49-F238E27FC236}">
                <a16:creationId xmlns:a16="http://schemas.microsoft.com/office/drawing/2014/main" id="{8E6EEC4F-134F-4BE4-9F06-339AF11CC92A}"/>
              </a:ext>
            </a:extLst>
          </p:cNvPr>
          <p:cNvPicPr>
            <a:picLocks noChangeAspect="1"/>
          </p:cNvPicPr>
          <p:nvPr/>
        </p:nvPicPr>
        <p:blipFill>
          <a:blip r:embed="rId3"/>
          <a:stretch>
            <a:fillRect/>
          </a:stretch>
        </p:blipFill>
        <p:spPr>
          <a:xfrm>
            <a:off x="7491757" y="3631877"/>
            <a:ext cx="4477655" cy="2975348"/>
          </a:xfrm>
          <a:prstGeom prst="rect">
            <a:avLst/>
          </a:prstGeom>
        </p:spPr>
      </p:pic>
      <p:sp>
        <p:nvSpPr>
          <p:cNvPr id="9" name="TextBox 8">
            <a:extLst>
              <a:ext uri="{FF2B5EF4-FFF2-40B4-BE49-F238E27FC236}">
                <a16:creationId xmlns:a16="http://schemas.microsoft.com/office/drawing/2014/main" id="{EFC4B824-BFE0-454E-94C0-F43B54B73090}"/>
              </a:ext>
            </a:extLst>
          </p:cNvPr>
          <p:cNvSpPr txBox="1"/>
          <p:nvPr/>
        </p:nvSpPr>
        <p:spPr>
          <a:xfrm>
            <a:off x="1045029" y="3592285"/>
            <a:ext cx="6095999" cy="3046988"/>
          </a:xfrm>
          <a:prstGeom prst="rect">
            <a:avLst/>
          </a:prstGeom>
          <a:noFill/>
        </p:spPr>
        <p:txBody>
          <a:bodyPr wrap="square" rtlCol="0">
            <a:spAutoFit/>
          </a:bodyPr>
          <a:lstStyle/>
          <a:p>
            <a:r>
              <a:rPr lang="en-US" sz="2400" b="1" dirty="0">
                <a:solidFill>
                  <a:srgbClr val="273239"/>
                </a:solidFill>
                <a:latin typeface="+mj-lt"/>
              </a:rPr>
              <a:t>Step3- </a:t>
            </a:r>
            <a:r>
              <a:rPr lang="en-US" sz="2400" b="0" i="0" dirty="0">
                <a:solidFill>
                  <a:srgbClr val="273239"/>
                </a:solidFill>
                <a:effectLst/>
                <a:latin typeface="+mj-lt"/>
              </a:rPr>
              <a:t>Now from the remaining table i.e. excluding column </a:t>
            </a:r>
            <a:r>
              <a:rPr lang="en-US" sz="2400" b="1" i="0" dirty="0">
                <a:solidFill>
                  <a:srgbClr val="273239"/>
                </a:solidFill>
                <a:effectLst/>
                <a:latin typeface="+mj-lt"/>
              </a:rPr>
              <a:t>D1</a:t>
            </a:r>
            <a:r>
              <a:rPr lang="en-US" sz="2400" b="0" i="0" dirty="0">
                <a:solidFill>
                  <a:srgbClr val="273239"/>
                </a:solidFill>
                <a:effectLst/>
                <a:latin typeface="+mj-lt"/>
              </a:rPr>
              <a:t>, check the north-west corner i.e. </a:t>
            </a:r>
            <a:r>
              <a:rPr lang="en-US" sz="2400" b="1" i="0" dirty="0">
                <a:solidFill>
                  <a:srgbClr val="273239"/>
                </a:solidFill>
                <a:effectLst/>
                <a:latin typeface="+mj-lt"/>
              </a:rPr>
              <a:t>(O1, D2)</a:t>
            </a:r>
            <a:r>
              <a:rPr lang="en-US" sz="2400" b="0" i="0" dirty="0">
                <a:solidFill>
                  <a:srgbClr val="273239"/>
                </a:solidFill>
                <a:effectLst/>
                <a:latin typeface="+mj-lt"/>
              </a:rPr>
              <a:t> and allocate the minimum among the supply for the respective column and the rows. The supply from </a:t>
            </a:r>
            <a:r>
              <a:rPr lang="en-US" sz="2400" b="1" i="0" dirty="0">
                <a:solidFill>
                  <a:srgbClr val="273239"/>
                </a:solidFill>
                <a:effectLst/>
                <a:latin typeface="+mj-lt"/>
              </a:rPr>
              <a:t>O1</a:t>
            </a:r>
            <a:r>
              <a:rPr lang="en-US" sz="2400" b="0" i="0" dirty="0">
                <a:solidFill>
                  <a:srgbClr val="273239"/>
                </a:solidFill>
                <a:effectLst/>
                <a:latin typeface="+mj-lt"/>
              </a:rPr>
              <a:t> is </a:t>
            </a:r>
            <a:r>
              <a:rPr lang="en-US" sz="2400" b="1" i="0" dirty="0">
                <a:solidFill>
                  <a:srgbClr val="273239"/>
                </a:solidFill>
                <a:effectLst/>
                <a:latin typeface="+mj-lt"/>
              </a:rPr>
              <a:t>50</a:t>
            </a:r>
            <a:r>
              <a:rPr lang="en-US" sz="2400" b="0" i="0" dirty="0">
                <a:solidFill>
                  <a:srgbClr val="273239"/>
                </a:solidFill>
                <a:effectLst/>
                <a:latin typeface="+mj-lt"/>
              </a:rPr>
              <a:t> which is less than the demand for </a:t>
            </a:r>
            <a:r>
              <a:rPr lang="en-US" sz="2400" b="1" i="0" dirty="0">
                <a:solidFill>
                  <a:srgbClr val="273239"/>
                </a:solidFill>
                <a:effectLst/>
                <a:latin typeface="+mj-lt"/>
              </a:rPr>
              <a:t>D2</a:t>
            </a:r>
            <a:r>
              <a:rPr lang="en-US" sz="2400" b="0" i="0" dirty="0">
                <a:solidFill>
                  <a:srgbClr val="273239"/>
                </a:solidFill>
                <a:effectLst/>
                <a:latin typeface="+mj-lt"/>
              </a:rPr>
              <a:t> (i.e. 350), so allocate </a:t>
            </a:r>
            <a:r>
              <a:rPr lang="en-US" sz="2400" b="1" i="0" dirty="0">
                <a:solidFill>
                  <a:srgbClr val="273239"/>
                </a:solidFill>
                <a:effectLst/>
                <a:latin typeface="+mj-lt"/>
              </a:rPr>
              <a:t>50</a:t>
            </a:r>
            <a:r>
              <a:rPr lang="en-US" sz="2400" b="0" i="0" dirty="0">
                <a:solidFill>
                  <a:srgbClr val="273239"/>
                </a:solidFill>
                <a:effectLst/>
                <a:latin typeface="+mj-lt"/>
              </a:rPr>
              <a:t> to the cell </a:t>
            </a:r>
            <a:r>
              <a:rPr lang="en-US" sz="2400" b="1" i="0" dirty="0">
                <a:solidFill>
                  <a:srgbClr val="273239"/>
                </a:solidFill>
                <a:effectLst/>
                <a:latin typeface="+mj-lt"/>
              </a:rPr>
              <a:t>(O1, D2)</a:t>
            </a:r>
            <a:r>
              <a:rPr lang="en-US" sz="2400" b="0" i="0" dirty="0">
                <a:solidFill>
                  <a:srgbClr val="273239"/>
                </a:solidFill>
                <a:effectLst/>
                <a:latin typeface="+mj-lt"/>
              </a:rPr>
              <a:t>. Since the supply from row </a:t>
            </a:r>
            <a:r>
              <a:rPr lang="en-US" sz="2400" b="1" i="0" dirty="0">
                <a:solidFill>
                  <a:srgbClr val="273239"/>
                </a:solidFill>
                <a:effectLst/>
                <a:latin typeface="+mj-lt"/>
              </a:rPr>
              <a:t>O1</a:t>
            </a:r>
            <a:r>
              <a:rPr lang="en-US" sz="2400" b="0" i="0" dirty="0">
                <a:solidFill>
                  <a:srgbClr val="273239"/>
                </a:solidFill>
                <a:effectLst/>
                <a:latin typeface="+mj-lt"/>
              </a:rPr>
              <a:t> is completed cancel the row </a:t>
            </a:r>
            <a:r>
              <a:rPr lang="en-US" sz="2400" b="1" i="0" dirty="0">
                <a:solidFill>
                  <a:srgbClr val="273239"/>
                </a:solidFill>
                <a:effectLst/>
                <a:latin typeface="+mj-lt"/>
              </a:rPr>
              <a:t>O1</a:t>
            </a:r>
            <a:r>
              <a:rPr lang="en-US" sz="2400" b="0" i="0" dirty="0">
                <a:solidFill>
                  <a:srgbClr val="273239"/>
                </a:solidFill>
                <a:effectLst/>
                <a:latin typeface="+mj-lt"/>
              </a:rPr>
              <a:t>. The demand for column </a:t>
            </a:r>
            <a:r>
              <a:rPr lang="en-US" sz="2400" b="1" i="0" dirty="0">
                <a:solidFill>
                  <a:srgbClr val="273239"/>
                </a:solidFill>
                <a:effectLst/>
                <a:latin typeface="+mj-lt"/>
              </a:rPr>
              <a:t>D2</a:t>
            </a:r>
            <a:r>
              <a:rPr lang="en-US" sz="2400" b="0" i="0" dirty="0">
                <a:solidFill>
                  <a:srgbClr val="273239"/>
                </a:solidFill>
                <a:effectLst/>
                <a:latin typeface="+mj-lt"/>
              </a:rPr>
              <a:t> remain </a:t>
            </a:r>
            <a:r>
              <a:rPr lang="en-US" sz="2400" b="1" i="0" dirty="0">
                <a:solidFill>
                  <a:srgbClr val="273239"/>
                </a:solidFill>
                <a:effectLst/>
                <a:latin typeface="+mj-lt"/>
              </a:rPr>
              <a:t>350 – 50 = 300</a:t>
            </a:r>
            <a:r>
              <a:rPr lang="en-US" sz="2400" b="0" i="0" dirty="0">
                <a:solidFill>
                  <a:srgbClr val="273239"/>
                </a:solidFill>
                <a:effectLst/>
                <a:latin typeface="+mj-lt"/>
              </a:rPr>
              <a:t>. </a:t>
            </a:r>
            <a:endParaRPr lang="en-IN" sz="2400" b="1" dirty="0">
              <a:latin typeface="+mj-lt"/>
            </a:endParaRPr>
          </a:p>
          <a:p>
            <a:endParaRPr lang="en-US" sz="2400" b="1" dirty="0">
              <a:solidFill>
                <a:srgbClr val="273239"/>
              </a:solidFill>
              <a:latin typeface="+mj-lt"/>
            </a:endParaRPr>
          </a:p>
        </p:txBody>
      </p:sp>
    </p:spTree>
    <p:extLst>
      <p:ext uri="{BB962C8B-B14F-4D97-AF65-F5344CB8AC3E}">
        <p14:creationId xmlns:p14="http://schemas.microsoft.com/office/powerpoint/2010/main" val="2129698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 design</Template>
  <TotalTime>250</TotalTime>
  <Words>1591</Words>
  <Application>Microsoft Office PowerPoint</Application>
  <PresentationFormat>Widescreen</PresentationFormat>
  <Paragraphs>91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Tw Cen MT</vt:lpstr>
      <vt:lpstr>Tw Cen MT Condensed</vt:lpstr>
      <vt:lpstr>Wingdings</vt:lpstr>
      <vt:lpstr>Wingdings 3</vt:lpstr>
      <vt:lpstr>Integral</vt:lpstr>
      <vt:lpstr>Transportation problem using linear programming </vt:lpstr>
      <vt:lpstr>WHAT IS TRANSPORTATION PROBLEM ?</vt:lpstr>
      <vt:lpstr>AIM OF TRANSPORTATION PROBLEM?</vt:lpstr>
      <vt:lpstr> OBJECTIVES OF TRANSPORTATION PROBLEM?</vt:lpstr>
      <vt:lpstr> TWO TYPES OF TRANSPORTATION PROBLEM?</vt:lpstr>
      <vt:lpstr>Methods of Finding Initial Basic Feasible Solution ?</vt:lpstr>
      <vt:lpstr>NORTH-WEST CORNER RULE(NWCR) </vt:lpstr>
      <vt:lpstr>problem-</vt:lpstr>
      <vt:lpstr>PowerPoint Presentation</vt:lpstr>
      <vt:lpstr>PowerPoint Presentation</vt:lpstr>
      <vt:lpstr>PowerPoint Presentation</vt:lpstr>
      <vt:lpstr>LEAST COST METHOD(LCM) </vt:lpstr>
      <vt:lpstr>PowerPoint Presentation</vt:lpstr>
      <vt:lpstr>PowerPoint Presentation</vt:lpstr>
      <vt:lpstr>PowerPoint Presentation</vt:lpstr>
      <vt:lpstr>VOGLE APPROXIMATION METHOD(VAM)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Transportation problem using linear programming </dc:title>
  <dc:creator>Rohit Singh</dc:creator>
  <cp:lastModifiedBy>HARI OM</cp:lastModifiedBy>
  <cp:revision>41</cp:revision>
  <dcterms:created xsi:type="dcterms:W3CDTF">2021-11-29T21:49:31Z</dcterms:created>
  <dcterms:modified xsi:type="dcterms:W3CDTF">2021-12-11T18:10:20Z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